
<file path=[Content_Types].xml><?xml version="1.0" encoding="utf-8"?>
<Types xmlns="http://schemas.openxmlformats.org/package/2006/content-types">
  <Default Extension="bin" ContentType="application/vnd.openxmlformats-officedocument.oleObject"/>
  <Default Extension="fntdata" ContentType="application/x-fontdata"/>
  <Default Extension="jpg" ContentType="image/jp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6"/>
  </p:notesMasterIdLst>
  <p:sldIdLst>
    <p:sldId id="256" r:id="rId2"/>
    <p:sldId id="258" r:id="rId3"/>
    <p:sldId id="277" r:id="rId4"/>
    <p:sldId id="290" r:id="rId5"/>
    <p:sldId id="259" r:id="rId6"/>
    <p:sldId id="260" r:id="rId7"/>
    <p:sldId id="276" r:id="rId8"/>
    <p:sldId id="287" r:id="rId9"/>
    <p:sldId id="288" r:id="rId10"/>
    <p:sldId id="262" r:id="rId11"/>
    <p:sldId id="289" r:id="rId12"/>
    <p:sldId id="285" r:id="rId13"/>
    <p:sldId id="278" r:id="rId14"/>
    <p:sldId id="286" r:id="rId15"/>
    <p:sldId id="279" r:id="rId16"/>
    <p:sldId id="281" r:id="rId17"/>
    <p:sldId id="282" r:id="rId18"/>
    <p:sldId id="283" r:id="rId19"/>
    <p:sldId id="284" r:id="rId20"/>
    <p:sldId id="263" r:id="rId21"/>
    <p:sldId id="264" r:id="rId22"/>
    <p:sldId id="265" r:id="rId23"/>
    <p:sldId id="269" r:id="rId24"/>
    <p:sldId id="275" r:id="rId25"/>
  </p:sldIdLst>
  <p:sldSz cx="12192000" cy="6858000"/>
  <p:notesSz cx="6858000" cy="12192000"/>
  <p:embeddedFontLst>
    <p:embeddedFont>
      <p:font typeface="MiSans" panose="02010600030101010101" charset="-122"/>
      <p:regular r:id="rId27"/>
    </p:embeddedFont>
    <p:embeddedFont>
      <p:font typeface="Calibri" panose="020F0502020204030204" pitchFamily="34" charset="0"/>
      <p:regular r:id="rId28"/>
      <p:bold r:id="rId29"/>
      <p:italic r:id="rId30"/>
      <p:boldItalic r:id="rId31"/>
    </p:embeddedFont>
    <p:embeddedFont>
      <p:font typeface="Consolas" panose="020B0609020204030204" pitchFamily="49" charset="0"/>
      <p:regular r:id="rId32"/>
      <p:bold r:id="rId33"/>
      <p:italic r:id="rId34"/>
      <p:boldItalic r:id="rId35"/>
    </p:embeddedFont>
    <p:embeddedFont>
      <p:font typeface="Open Sans" panose="020B0606030504020204" pitchFamily="34" charset="0"/>
      <p:regular r:id="rId36"/>
      <p:bold r:id="rId37"/>
      <p:italic r:id="rId38"/>
      <p:boldItalic r:id="rId39"/>
    </p:embeddedFont>
    <p:embeddedFont>
      <p:font typeface="等线" panose="02010600030101010101" pitchFamily="2" charset="-122"/>
      <p:regular r:id="rId40"/>
      <p:bold r:id="rId4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1" d="100"/>
          <a:sy n="91" d="100"/>
        </p:scale>
        <p:origin x="108" y="5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15.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wmf"/></Relationships>
</file>

<file path=ppt/media/image1.wmf>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2652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11</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1262059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10966070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0413241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14834909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15</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18734483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16</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41532933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17</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6814479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18</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7580218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1533561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3116812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875218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7</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594738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8</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4820508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等线"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1200" cap="none" spc="0" normalizeH="0" baseline="0" noProof="0">
              <a:ln>
                <a:noFill/>
              </a:ln>
              <a:solidFill>
                <a:prstClr val="black"/>
              </a:solidFill>
              <a:effectLst/>
              <a:uLnTx/>
              <a:uFillTx/>
              <a:latin typeface="等线" panose="020F0502020204030204"/>
              <a:ea typeface="+mn-ea"/>
              <a:cs typeface="+mn-cs"/>
            </a:endParaRPr>
          </a:p>
        </p:txBody>
      </p:sp>
    </p:spTree>
    <p:extLst>
      <p:ext uri="{BB962C8B-B14F-4D97-AF65-F5344CB8AC3E}">
        <p14:creationId xmlns:p14="http://schemas.microsoft.com/office/powerpoint/2010/main" val="26236415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1.wmf"/><Relationship Id="rId4"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1.wmf"/><Relationship Id="rId4" Type="http://schemas.openxmlformats.org/officeDocument/2006/relationships/oleObject" Target="../embeddings/oleObject2.bin"/></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2F2F2"/>
        </a:solidFill>
        <a:effectLst/>
      </p:bgPr>
    </p:bg>
    <p:spTree>
      <p:nvGrpSpPr>
        <p:cNvPr id="1" name=""/>
        <p:cNvGrpSpPr/>
        <p:nvPr/>
      </p:nvGrpSpPr>
      <p:grpSpPr>
        <a:xfrm>
          <a:off x="0" y="0"/>
          <a:ext cx="0" cy="0"/>
          <a:chOff x="0" y="0"/>
          <a:chExt cx="0" cy="0"/>
        </a:xfrm>
      </p:grpSpPr>
      <p:sp>
        <p:nvSpPr>
          <p:cNvPr id="3" name="Shape 0"/>
          <p:cNvSpPr/>
          <p:nvPr/>
        </p:nvSpPr>
        <p:spPr>
          <a:xfrm>
            <a:off x="1055159" y="4441275"/>
            <a:ext cx="10081683" cy="0"/>
          </a:xfrm>
          <a:prstGeom prst="line">
            <a:avLst/>
          </a:prstGeom>
          <a:noFill/>
          <a:ln w="6350">
            <a:solidFill>
              <a:srgbClr val="724231"/>
            </a:solidFill>
            <a:prstDash val="solid"/>
            <a:headEnd type="none"/>
            <a:tailEnd type="none"/>
          </a:ln>
        </p:spPr>
      </p:sp>
      <p:sp>
        <p:nvSpPr>
          <p:cNvPr id="4" name="Text 1"/>
          <p:cNvSpPr/>
          <p:nvPr/>
        </p:nvSpPr>
        <p:spPr>
          <a:xfrm>
            <a:off x="1750867" y="2538594"/>
            <a:ext cx="8696151" cy="755319"/>
          </a:xfrm>
          <a:prstGeom prst="rect">
            <a:avLst/>
          </a:prstGeom>
          <a:noFill/>
          <a:ln/>
        </p:spPr>
        <p:txBody>
          <a:bodyPr wrap="square" lIns="90043" tIns="46863" rIns="90043" bIns="46863" rtlCol="0" anchor="t"/>
          <a:lstStyle/>
          <a:p>
            <a:pPr algn="ctr">
              <a:lnSpc>
                <a:spcPct val="100000"/>
              </a:lnSpc>
            </a:pPr>
            <a:r>
              <a:rPr lang="en-US" altLang="zh-CN" sz="4000" b="1" dirty="0">
                <a:solidFill>
                  <a:srgbClr val="000000"/>
                </a:solidFill>
                <a:latin typeface="MiSans" pitchFamily="34" charset="0"/>
                <a:ea typeface="MiSans" pitchFamily="34" charset="-122"/>
                <a:cs typeface="MiSans" pitchFamily="34" charset="-120"/>
              </a:rPr>
              <a:t>Lazy-</a:t>
            </a:r>
            <a:r>
              <a:rPr lang="en-US" sz="4000" b="1" dirty="0" err="1">
                <a:solidFill>
                  <a:srgbClr val="000000"/>
                </a:solidFill>
                <a:latin typeface="MiSans" pitchFamily="34" charset="0"/>
                <a:ea typeface="MiSans" pitchFamily="34" charset="-122"/>
                <a:cs typeface="MiSans" pitchFamily="34" charset="-120"/>
              </a:rPr>
              <a:t>CSeq</a:t>
            </a:r>
            <a:r>
              <a:rPr lang="en-US" sz="4000" b="1" dirty="0">
                <a:solidFill>
                  <a:srgbClr val="000000"/>
                </a:solidFill>
                <a:latin typeface="MiSans" pitchFamily="34" charset="0"/>
                <a:ea typeface="MiSans" pitchFamily="34" charset="-122"/>
                <a:cs typeface="MiSans" pitchFamily="34" charset="-120"/>
              </a:rPr>
              <a:t> </a:t>
            </a:r>
            <a:r>
              <a:rPr lang="en-US" sz="4000" b="1" dirty="0" err="1">
                <a:solidFill>
                  <a:srgbClr val="000000"/>
                </a:solidFill>
                <a:latin typeface="MiSans" pitchFamily="34" charset="0"/>
                <a:ea typeface="MiSans" pitchFamily="34" charset="-122"/>
                <a:cs typeface="MiSans" pitchFamily="34" charset="-120"/>
              </a:rPr>
              <a:t>工具搭建与使用</a:t>
            </a:r>
            <a:endParaRPr lang="en-US" sz="1600" dirty="0"/>
          </a:p>
        </p:txBody>
      </p:sp>
      <p:sp>
        <p:nvSpPr>
          <p:cNvPr id="6" name="Text 3"/>
          <p:cNvSpPr/>
          <p:nvPr/>
        </p:nvSpPr>
        <p:spPr>
          <a:xfrm>
            <a:off x="4819847" y="5815331"/>
            <a:ext cx="2366010" cy="307975"/>
          </a:xfrm>
          <a:prstGeom prst="rect">
            <a:avLst/>
          </a:prstGeom>
          <a:noFill/>
          <a:ln/>
        </p:spPr>
        <p:txBody>
          <a:bodyPr wrap="square" lIns="90043" tIns="46863" rIns="90043" bIns="46863" rtlCol="0" anchor="t"/>
          <a:lstStyle/>
          <a:p>
            <a:pPr algn="ctr">
              <a:lnSpc>
                <a:spcPct val="100000"/>
              </a:lnSpc>
            </a:pPr>
            <a:r>
              <a:rPr lang="zh-CN" altLang="en-US" sz="1600" dirty="0">
                <a:solidFill>
                  <a:srgbClr val="000000"/>
                </a:solidFill>
                <a:latin typeface="MiSans" pitchFamily="34" charset="0"/>
                <a:ea typeface="MiSans" pitchFamily="34" charset="-122"/>
                <a:cs typeface="MiSans" pitchFamily="34" charset="-120"/>
              </a:rPr>
              <a:t>李博煊 周川旸 强国栋</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bg>
      <p:bgPr>
        <a:solidFill>
          <a:srgbClr val="F2F2F2"/>
        </a:solidFill>
        <a:effectLst/>
      </p:bgPr>
    </p:bg>
    <p:spTree>
      <p:nvGrpSpPr>
        <p:cNvPr id="1" name=""/>
        <p:cNvGrpSpPr/>
        <p:nvPr/>
      </p:nvGrpSpPr>
      <p:grpSpPr>
        <a:xfrm>
          <a:off x="0" y="0"/>
          <a:ext cx="0" cy="0"/>
          <a:chOff x="0" y="0"/>
          <a:chExt cx="0" cy="0"/>
        </a:xfrm>
      </p:grpSpPr>
      <p:sp>
        <p:nvSpPr>
          <p:cNvPr id="3" name="Shape 0"/>
          <p:cNvSpPr/>
          <p:nvPr/>
        </p:nvSpPr>
        <p:spPr>
          <a:xfrm flipH="1">
            <a:off x="1055159" y="5992195"/>
            <a:ext cx="4855497" cy="0"/>
          </a:xfrm>
          <a:prstGeom prst="line">
            <a:avLst/>
          </a:prstGeom>
          <a:noFill/>
          <a:ln w="3175">
            <a:solidFill>
              <a:srgbClr val="000000"/>
            </a:solidFill>
            <a:prstDash val="solid"/>
            <a:headEnd type="none"/>
            <a:tailEnd type="none"/>
          </a:ln>
        </p:spPr>
      </p:sp>
      <p:sp>
        <p:nvSpPr>
          <p:cNvPr id="4" name="Shape 1"/>
          <p:cNvSpPr/>
          <p:nvPr/>
        </p:nvSpPr>
        <p:spPr>
          <a:xfrm>
            <a:off x="11123915" y="1028700"/>
            <a:ext cx="0" cy="5829300"/>
          </a:xfrm>
          <a:prstGeom prst="line">
            <a:avLst/>
          </a:prstGeom>
          <a:noFill/>
          <a:ln w="3175">
            <a:solidFill>
              <a:srgbClr val="000000"/>
            </a:solidFill>
            <a:prstDash val="solid"/>
            <a:headEnd type="none"/>
            <a:tailEnd type="none"/>
          </a:ln>
        </p:spPr>
      </p:sp>
      <p:sp>
        <p:nvSpPr>
          <p:cNvPr id="5" name="Text 2"/>
          <p:cNvSpPr/>
          <p:nvPr/>
        </p:nvSpPr>
        <p:spPr>
          <a:xfrm>
            <a:off x="1155429" y="1440174"/>
            <a:ext cx="5779135" cy="683260"/>
          </a:xfrm>
          <a:prstGeom prst="rect">
            <a:avLst/>
          </a:prstGeom>
          <a:noFill/>
          <a:ln/>
        </p:spPr>
        <p:txBody>
          <a:bodyPr wrap="square" lIns="90043" tIns="46863" rIns="90043" bIns="46863" rtlCol="0" anchor="t"/>
          <a:lstStyle/>
          <a:p>
            <a:pPr>
              <a:lnSpc>
                <a:spcPct val="120000"/>
              </a:lnSpc>
            </a:pPr>
            <a:r>
              <a:rPr lang="en-US" altLang="zh-CN" sz="3200" b="1" dirty="0">
                <a:solidFill>
                  <a:srgbClr val="262626"/>
                </a:solidFill>
                <a:latin typeface="MiSans" pitchFamily="34" charset="0"/>
                <a:ea typeface="MiSans" pitchFamily="34" charset="-122"/>
                <a:cs typeface="MiSans" pitchFamily="34" charset="-120"/>
              </a:rPr>
              <a:t>Lazy-</a:t>
            </a:r>
            <a:r>
              <a:rPr lang="en-US" altLang="zh-CN" sz="3200" b="1" dirty="0" err="1">
                <a:solidFill>
                  <a:srgbClr val="262626"/>
                </a:solidFill>
                <a:latin typeface="MiSans" pitchFamily="34" charset="0"/>
                <a:ea typeface="MiSans" pitchFamily="34" charset="-122"/>
                <a:cs typeface="MiSans" pitchFamily="34" charset="-120"/>
              </a:rPr>
              <a:t>Cseq</a:t>
            </a:r>
            <a:r>
              <a:rPr lang="zh-CN" altLang="en-US" sz="3200" b="1" dirty="0">
                <a:solidFill>
                  <a:srgbClr val="262626"/>
                </a:solidFill>
                <a:latin typeface="MiSans" pitchFamily="34" charset="0"/>
                <a:ea typeface="MiSans" pitchFamily="34" charset="-122"/>
                <a:cs typeface="MiSans" pitchFamily="34" charset="-120"/>
              </a:rPr>
              <a:t>的</a:t>
            </a:r>
            <a:r>
              <a:rPr lang="en-US" sz="3200" b="1" dirty="0" err="1">
                <a:solidFill>
                  <a:srgbClr val="262626"/>
                </a:solidFill>
                <a:latin typeface="MiSans" pitchFamily="34" charset="0"/>
                <a:ea typeface="MiSans" pitchFamily="34" charset="-122"/>
                <a:cs typeface="MiSans" pitchFamily="34" charset="-120"/>
              </a:rPr>
              <a:t>完整工作</a:t>
            </a:r>
            <a:r>
              <a:rPr lang="zh-CN" altLang="en-US" sz="3200" b="1" dirty="0">
                <a:solidFill>
                  <a:srgbClr val="262626"/>
                </a:solidFill>
                <a:latin typeface="MiSans" pitchFamily="34" charset="0"/>
                <a:ea typeface="MiSans" pitchFamily="34" charset="-122"/>
                <a:cs typeface="MiSans" pitchFamily="34" charset="-120"/>
              </a:rPr>
              <a:t>流程</a:t>
            </a:r>
            <a:endParaRPr lang="en-US" sz="1600" dirty="0"/>
          </a:p>
        </p:txBody>
      </p:sp>
      <p:sp>
        <p:nvSpPr>
          <p:cNvPr id="7" name="Text 4"/>
          <p:cNvSpPr/>
          <p:nvPr/>
        </p:nvSpPr>
        <p:spPr>
          <a:xfrm>
            <a:off x="1155429" y="3228011"/>
            <a:ext cx="4433648" cy="1489075"/>
          </a:xfrm>
          <a:prstGeom prst="rect">
            <a:avLst/>
          </a:prstGeom>
          <a:noFill/>
          <a:ln/>
        </p:spPr>
        <p:txBody>
          <a:bodyPr wrap="square" lIns="91440" tIns="45720" rIns="91440" bIns="45720" rtlCol="0" anchor="t"/>
          <a:lstStyle/>
          <a:p>
            <a:pPr algn="just">
              <a:lnSpc>
                <a:spcPct val="130000"/>
              </a:lnSpc>
            </a:pPr>
            <a:endParaRPr lang="en-US" sz="1600" dirty="0"/>
          </a:p>
        </p:txBody>
      </p:sp>
      <p:sp>
        <p:nvSpPr>
          <p:cNvPr id="8" name="文本框 7">
            <a:extLst>
              <a:ext uri="{FF2B5EF4-FFF2-40B4-BE49-F238E27FC236}">
                <a16:creationId xmlns:a16="http://schemas.microsoft.com/office/drawing/2014/main" id="{A7A1A010-32B9-4270-868A-7B05729FA22E}"/>
              </a:ext>
            </a:extLst>
          </p:cNvPr>
          <p:cNvSpPr txBox="1"/>
          <p:nvPr/>
        </p:nvSpPr>
        <p:spPr>
          <a:xfrm>
            <a:off x="1563832" y="2213264"/>
            <a:ext cx="9040090" cy="3735703"/>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zh-CN" altLang="en-US" sz="2000" dirty="0">
                <a:latin typeface="MiSans" panose="02010600030101010101" charset="-122"/>
                <a:ea typeface="MiSans" panose="02010600030101010101" charset="-122"/>
                <a:cs typeface="MiSans" panose="02010600030101010101" charset="-122"/>
              </a:rPr>
              <a:t>输入：并发 </a:t>
            </a:r>
            <a:r>
              <a:rPr lang="en-US" altLang="zh-CN" sz="2000" dirty="0">
                <a:latin typeface="MiSans" panose="02010600030101010101" charset="-122"/>
                <a:ea typeface="MiSans" panose="02010600030101010101" charset="-122"/>
                <a:cs typeface="MiSans" panose="02010600030101010101" charset="-122"/>
              </a:rPr>
              <a:t>C </a:t>
            </a:r>
            <a:r>
              <a:rPr lang="zh-CN" altLang="en-US" sz="2000" dirty="0">
                <a:latin typeface="MiSans" panose="02010600030101010101" charset="-122"/>
                <a:ea typeface="MiSans" panose="02010600030101010101" charset="-122"/>
                <a:cs typeface="MiSans" panose="02010600030101010101" charset="-122"/>
              </a:rPr>
              <a:t>程序 </a:t>
            </a:r>
            <a:r>
              <a:rPr lang="en-US" altLang="zh-CN" sz="2000" dirty="0">
                <a:latin typeface="MiSans" panose="02010600030101010101" charset="-122"/>
                <a:ea typeface="MiSans" panose="02010600030101010101" charset="-122"/>
                <a:cs typeface="MiSans" panose="02010600030101010101" charset="-122"/>
              </a:rPr>
              <a:t>(</a:t>
            </a:r>
            <a:r>
              <a:rPr lang="zh-CN" altLang="en-US" sz="2000" dirty="0">
                <a:latin typeface="MiSans" panose="02010600030101010101" charset="-122"/>
                <a:ea typeface="MiSans" panose="02010600030101010101" charset="-122"/>
                <a:cs typeface="MiSans" panose="02010600030101010101" charset="-122"/>
              </a:rPr>
              <a:t>例如 </a:t>
            </a:r>
            <a:r>
              <a:rPr lang="en-US" altLang="zh-CN" sz="2000" dirty="0" err="1">
                <a:latin typeface="MiSans" panose="02010600030101010101" charset="-122"/>
                <a:ea typeface="MiSans" panose="02010600030101010101" charset="-122"/>
                <a:cs typeface="MiSans" panose="02010600030101010101" charset="-122"/>
              </a:rPr>
              <a:t>peterson.c</a:t>
            </a:r>
            <a:r>
              <a:rPr lang="en-US" altLang="zh-CN" sz="2000" dirty="0">
                <a:latin typeface="MiSans" panose="02010600030101010101" charset="-122"/>
                <a:ea typeface="MiSans" panose="02010600030101010101" charset="-122"/>
                <a:cs typeface="MiSans" panose="02010600030101010101" charset="-122"/>
              </a:rPr>
              <a:t>)</a:t>
            </a:r>
          </a:p>
          <a:p>
            <a:pPr marL="285750" indent="-285750">
              <a:lnSpc>
                <a:spcPct val="150000"/>
              </a:lnSpc>
              <a:buFont typeface="Wingdings" panose="05000000000000000000" pitchFamily="2" charset="2"/>
              <a:buChar char="Ø"/>
            </a:pPr>
            <a:r>
              <a:rPr lang="en-US" altLang="zh-CN" sz="2000" dirty="0">
                <a:latin typeface="MiSans" panose="02010600030101010101" charset="-122"/>
                <a:ea typeface="MiSans" panose="02010600030101010101" charset="-122"/>
                <a:cs typeface="MiSans" panose="02010600030101010101" charset="-122"/>
              </a:rPr>
              <a:t>CSeq (cseq.py)</a:t>
            </a:r>
            <a:r>
              <a:rPr lang="zh-CN" altLang="en-US" sz="2000" dirty="0">
                <a:latin typeface="MiSans" panose="02010600030101010101" charset="-122"/>
                <a:ea typeface="MiSans" panose="02010600030101010101" charset="-122"/>
                <a:cs typeface="MiSans" panose="02010600030101010101" charset="-122"/>
              </a:rPr>
              <a:t>：执行串行化、懒惰加界。</a:t>
            </a:r>
            <a:endParaRPr lang="en-US" altLang="zh-CN" sz="2000" dirty="0">
              <a:latin typeface="MiSans" panose="02010600030101010101" charset="-122"/>
              <a:ea typeface="MiSans" panose="02010600030101010101" charset="-122"/>
              <a:cs typeface="MiSans" panose="02010600030101010101" charset="-122"/>
            </a:endParaRPr>
          </a:p>
          <a:p>
            <a:pPr marL="285750" indent="-285750">
              <a:lnSpc>
                <a:spcPct val="150000"/>
              </a:lnSpc>
              <a:buFont typeface="Wingdings" panose="05000000000000000000" pitchFamily="2" charset="2"/>
              <a:buChar char="Ø"/>
            </a:pPr>
            <a:r>
              <a:rPr lang="zh-CN" altLang="en-US" sz="2000" dirty="0">
                <a:latin typeface="MiSans" panose="02010600030101010101" charset="-122"/>
                <a:ea typeface="MiSans" panose="02010600030101010101" charset="-122"/>
                <a:cs typeface="MiSans" panose="02010600030101010101" charset="-122"/>
              </a:rPr>
              <a:t>生成的顺序 </a:t>
            </a:r>
            <a:r>
              <a:rPr lang="en-US" altLang="zh-CN" sz="2000" dirty="0">
                <a:latin typeface="MiSans" panose="02010600030101010101" charset="-122"/>
                <a:ea typeface="MiSans" panose="02010600030101010101" charset="-122"/>
                <a:cs typeface="MiSans" panose="02010600030101010101" charset="-122"/>
              </a:rPr>
              <a:t>C </a:t>
            </a:r>
            <a:r>
              <a:rPr lang="zh-CN" altLang="en-US" sz="2000" dirty="0">
                <a:latin typeface="MiSans" panose="02010600030101010101" charset="-122"/>
                <a:ea typeface="MiSans" panose="02010600030101010101" charset="-122"/>
                <a:cs typeface="MiSans" panose="02010600030101010101" charset="-122"/>
              </a:rPr>
              <a:t>程序 </a:t>
            </a:r>
            <a:r>
              <a:rPr lang="en-US" altLang="zh-CN" sz="2000" dirty="0">
                <a:latin typeface="MiSans" panose="02010600030101010101" charset="-122"/>
                <a:ea typeface="MiSans" panose="02010600030101010101" charset="-122"/>
                <a:cs typeface="MiSans" panose="02010600030101010101" charset="-122"/>
              </a:rPr>
              <a:t>(</a:t>
            </a:r>
            <a:r>
              <a:rPr lang="zh-CN" altLang="en-US" sz="2000" dirty="0">
                <a:latin typeface="MiSans" panose="02010600030101010101" charset="-122"/>
                <a:ea typeface="MiSans" panose="02010600030101010101" charset="-122"/>
                <a:cs typeface="MiSans" panose="02010600030101010101" charset="-122"/>
              </a:rPr>
              <a:t>一个包含 </a:t>
            </a:r>
            <a:r>
              <a:rPr lang="en-US" altLang="zh-CN" sz="2000" dirty="0" err="1">
                <a:latin typeface="MiSans" panose="02010600030101010101" charset="-122"/>
                <a:ea typeface="MiSans" panose="02010600030101010101" charset="-122"/>
                <a:cs typeface="MiSans" panose="02010600030101010101" charset="-122"/>
              </a:rPr>
              <a:t>goto</a:t>
            </a:r>
            <a:r>
              <a:rPr lang="en-US" altLang="zh-CN" sz="2000" dirty="0">
                <a:latin typeface="MiSans" panose="02010600030101010101" charset="-122"/>
                <a:ea typeface="MiSans" panose="02010600030101010101" charset="-122"/>
                <a:cs typeface="MiSans" panose="02010600030101010101" charset="-122"/>
              </a:rPr>
              <a:t> </a:t>
            </a:r>
            <a:r>
              <a:rPr lang="zh-CN" altLang="en-US" sz="2000" dirty="0">
                <a:latin typeface="MiSans" panose="02010600030101010101" charset="-122"/>
                <a:ea typeface="MiSans" panose="02010600030101010101" charset="-122"/>
                <a:cs typeface="MiSans" panose="02010600030101010101" charset="-122"/>
              </a:rPr>
              <a:t>和 </a:t>
            </a:r>
            <a:r>
              <a:rPr lang="en-US" altLang="zh-CN" sz="2000" dirty="0">
                <a:latin typeface="MiSans" panose="02010600030101010101" charset="-122"/>
                <a:ea typeface="MiSans" panose="02010600030101010101" charset="-122"/>
                <a:cs typeface="MiSans" panose="02010600030101010101" charset="-122"/>
              </a:rPr>
              <a:t>if(*) </a:t>
            </a:r>
            <a:r>
              <a:rPr lang="zh-CN" altLang="en-US" sz="2000" dirty="0">
                <a:latin typeface="MiSans" panose="02010600030101010101" charset="-122"/>
                <a:ea typeface="MiSans" panose="02010600030101010101" charset="-122"/>
                <a:cs typeface="MiSans" panose="02010600030101010101" charset="-122"/>
              </a:rPr>
              <a:t>的复杂单线程程序</a:t>
            </a:r>
            <a:r>
              <a:rPr lang="en-US" altLang="zh-CN" sz="2000" dirty="0">
                <a:latin typeface="MiSans" panose="02010600030101010101" charset="-122"/>
                <a:ea typeface="MiSans" panose="02010600030101010101" charset="-122"/>
                <a:cs typeface="MiSans" panose="02010600030101010101" charset="-122"/>
              </a:rPr>
              <a:t>)</a:t>
            </a:r>
          </a:p>
          <a:p>
            <a:pPr marL="285750" indent="-285750">
              <a:lnSpc>
                <a:spcPct val="150000"/>
              </a:lnSpc>
              <a:buFont typeface="Wingdings" panose="05000000000000000000" pitchFamily="2" charset="2"/>
              <a:buChar char="Ø"/>
            </a:pPr>
            <a:r>
              <a:rPr lang="zh-CN" altLang="en-US" sz="2000" dirty="0">
                <a:latin typeface="MiSans" panose="02010600030101010101" charset="-122"/>
                <a:ea typeface="MiSans" panose="02010600030101010101" charset="-122"/>
                <a:cs typeface="MiSans" panose="02010600030101010101" charset="-122"/>
              </a:rPr>
              <a:t>后端验证引擎 </a:t>
            </a:r>
            <a:r>
              <a:rPr lang="en-US" altLang="zh-CN" sz="2000" dirty="0">
                <a:latin typeface="MiSans" panose="02010600030101010101" charset="-122"/>
                <a:ea typeface="MiSans" panose="02010600030101010101" charset="-122"/>
                <a:cs typeface="MiSans" panose="02010600030101010101" charset="-122"/>
              </a:rPr>
              <a:t>(</a:t>
            </a:r>
            <a:r>
              <a:rPr lang="zh-CN" altLang="en-US" sz="2000" dirty="0">
                <a:latin typeface="MiSans" panose="02010600030101010101" charset="-122"/>
                <a:ea typeface="MiSans" panose="02010600030101010101" charset="-122"/>
                <a:cs typeface="MiSans" panose="02010600030101010101" charset="-122"/>
              </a:rPr>
              <a:t>例如 </a:t>
            </a:r>
            <a:r>
              <a:rPr lang="en-US" altLang="zh-CN" sz="2000" dirty="0">
                <a:latin typeface="MiSans" panose="02010600030101010101" charset="-122"/>
                <a:ea typeface="MiSans" panose="02010600030101010101" charset="-122"/>
                <a:cs typeface="MiSans" panose="02010600030101010101" charset="-122"/>
              </a:rPr>
              <a:t>CBMC)</a:t>
            </a:r>
            <a:r>
              <a:rPr lang="zh-CN" altLang="en-US" sz="2000" dirty="0">
                <a:latin typeface="MiSans" panose="02010600030101010101" charset="-122"/>
                <a:ea typeface="MiSans" panose="02010600030101010101" charset="-122"/>
                <a:cs typeface="MiSans" panose="02010600030101010101" charset="-122"/>
              </a:rPr>
              <a:t>：将顺序 </a:t>
            </a:r>
            <a:r>
              <a:rPr lang="en-US" altLang="zh-CN" sz="2000" dirty="0">
                <a:latin typeface="MiSans" panose="02010600030101010101" charset="-122"/>
                <a:ea typeface="MiSans" panose="02010600030101010101" charset="-122"/>
                <a:cs typeface="MiSans" panose="02010600030101010101" charset="-122"/>
              </a:rPr>
              <a:t>C </a:t>
            </a:r>
            <a:r>
              <a:rPr lang="zh-CN" altLang="en-US" sz="2000" dirty="0">
                <a:latin typeface="MiSans" panose="02010600030101010101" charset="-122"/>
                <a:ea typeface="MiSans" panose="02010600030101010101" charset="-122"/>
                <a:cs typeface="MiSans" panose="02010600030101010101" charset="-122"/>
              </a:rPr>
              <a:t>程序翻译为数学逻辑公式</a:t>
            </a:r>
            <a:r>
              <a:rPr lang="en-US" altLang="zh-CN" sz="2000" dirty="0">
                <a:latin typeface="MiSans" panose="02010600030101010101" charset="-122"/>
                <a:ea typeface="MiSans" panose="02010600030101010101" charset="-122"/>
                <a:cs typeface="MiSans" panose="02010600030101010101" charset="-122"/>
              </a:rPr>
              <a:t>SAT/SMT</a:t>
            </a:r>
            <a:r>
              <a:rPr lang="zh-CN" altLang="en-US" sz="2000" dirty="0">
                <a:latin typeface="MiSans" panose="02010600030101010101" charset="-122"/>
                <a:ea typeface="MiSans" panose="02010600030101010101" charset="-122"/>
                <a:cs typeface="MiSans" panose="02010600030101010101" charset="-122"/>
              </a:rPr>
              <a:t>。</a:t>
            </a:r>
            <a:endParaRPr lang="en-US" altLang="zh-CN" sz="2000" dirty="0">
              <a:latin typeface="MiSans" panose="02010600030101010101" charset="-122"/>
              <a:ea typeface="MiSans" panose="02010600030101010101" charset="-122"/>
              <a:cs typeface="MiSans" panose="02010600030101010101" charset="-122"/>
            </a:endParaRPr>
          </a:p>
          <a:p>
            <a:pPr marL="285750" indent="-285750">
              <a:lnSpc>
                <a:spcPct val="150000"/>
              </a:lnSpc>
              <a:buFont typeface="Wingdings" panose="05000000000000000000" pitchFamily="2" charset="2"/>
              <a:buChar char="Ø"/>
            </a:pPr>
            <a:r>
              <a:rPr lang="en-US" altLang="zh-CN" sz="2000" dirty="0">
                <a:latin typeface="MiSans" panose="02010600030101010101" charset="-122"/>
                <a:ea typeface="MiSans" panose="02010600030101010101" charset="-122"/>
                <a:cs typeface="MiSans" panose="02010600030101010101" charset="-122"/>
              </a:rPr>
              <a:t>CBMC</a:t>
            </a:r>
            <a:r>
              <a:rPr lang="zh-CN" altLang="en-US" sz="2000" dirty="0">
                <a:latin typeface="MiSans" panose="02010600030101010101" charset="-122"/>
                <a:ea typeface="MiSans" panose="02010600030101010101" charset="-122"/>
                <a:cs typeface="MiSans" panose="02010600030101010101" charset="-122"/>
              </a:rPr>
              <a:t>调用内置或链接的</a:t>
            </a:r>
            <a:r>
              <a:rPr lang="en-US" altLang="zh-CN" sz="2000" dirty="0">
                <a:latin typeface="MiSans" panose="02010600030101010101" charset="-122"/>
                <a:ea typeface="MiSans" panose="02010600030101010101" charset="-122"/>
                <a:cs typeface="MiSans" panose="02010600030101010101" charset="-122"/>
              </a:rPr>
              <a:t>SAT/SMT </a:t>
            </a:r>
            <a:r>
              <a:rPr lang="zh-CN" altLang="en-US" sz="2000" dirty="0">
                <a:latin typeface="MiSans" panose="02010600030101010101" charset="-122"/>
                <a:ea typeface="MiSans" panose="02010600030101010101" charset="-122"/>
                <a:cs typeface="MiSans" panose="02010600030101010101" charset="-122"/>
              </a:rPr>
              <a:t>求解器 </a:t>
            </a:r>
            <a:r>
              <a:rPr lang="en-US" altLang="zh-CN" sz="2000" dirty="0">
                <a:latin typeface="MiSans" panose="02010600030101010101" charset="-122"/>
                <a:ea typeface="MiSans" panose="02010600030101010101" charset="-122"/>
                <a:cs typeface="MiSans" panose="02010600030101010101" charset="-122"/>
              </a:rPr>
              <a:t>(</a:t>
            </a:r>
            <a:r>
              <a:rPr lang="zh-CN" altLang="en-US" sz="2000" dirty="0">
                <a:latin typeface="MiSans" panose="02010600030101010101" charset="-122"/>
                <a:ea typeface="MiSans" panose="02010600030101010101" charset="-122"/>
                <a:cs typeface="MiSans" panose="02010600030101010101" charset="-122"/>
              </a:rPr>
              <a:t>例如 </a:t>
            </a:r>
            <a:r>
              <a:rPr lang="en-US" altLang="zh-CN" sz="2000" dirty="0">
                <a:latin typeface="MiSans" panose="02010600030101010101" charset="-122"/>
                <a:ea typeface="MiSans" panose="02010600030101010101" charset="-122"/>
                <a:cs typeface="MiSans" panose="02010600030101010101" charset="-122"/>
              </a:rPr>
              <a:t>Z3)</a:t>
            </a:r>
            <a:r>
              <a:rPr lang="zh-CN" altLang="en-US" sz="2000" dirty="0">
                <a:latin typeface="MiSans" panose="02010600030101010101" charset="-122"/>
                <a:ea typeface="MiSans" panose="02010600030101010101" charset="-122"/>
                <a:cs typeface="MiSans" panose="02010600030101010101" charset="-122"/>
              </a:rPr>
              <a:t>：求解该公式，判断目标错误状态（如 </a:t>
            </a:r>
            <a:r>
              <a:rPr lang="en-US" altLang="zh-CN" sz="2000" dirty="0">
                <a:latin typeface="MiSans" panose="02010600030101010101" charset="-122"/>
                <a:ea typeface="MiSans" panose="02010600030101010101" charset="-122"/>
                <a:cs typeface="MiSans" panose="02010600030101010101" charset="-122"/>
              </a:rPr>
              <a:t>assert(0)</a:t>
            </a:r>
            <a:r>
              <a:rPr lang="zh-CN" altLang="en-US" sz="2000" dirty="0">
                <a:latin typeface="MiSans" panose="02010600030101010101" charset="-122"/>
                <a:ea typeface="MiSans" panose="02010600030101010101" charset="-122"/>
                <a:cs typeface="MiSans" panose="02010600030101010101" charset="-122"/>
              </a:rPr>
              <a:t>）是否“可达”。</a:t>
            </a:r>
            <a:endParaRPr lang="en-US" altLang="zh-CN" sz="2000" dirty="0">
              <a:latin typeface="MiSans" panose="02010600030101010101" charset="-122"/>
              <a:ea typeface="MiSans" panose="02010600030101010101" charset="-122"/>
              <a:cs typeface="MiSans" panose="02010600030101010101" charset="-122"/>
            </a:endParaRPr>
          </a:p>
          <a:p>
            <a:pPr marL="285750" indent="-285750">
              <a:lnSpc>
                <a:spcPct val="150000"/>
              </a:lnSpc>
              <a:buFont typeface="Wingdings" panose="05000000000000000000" pitchFamily="2" charset="2"/>
              <a:buChar char="Ø"/>
            </a:pPr>
            <a:r>
              <a:rPr lang="zh-CN" altLang="en-US" sz="2000" dirty="0">
                <a:latin typeface="MiSans" panose="02010600030101010101" charset="-122"/>
                <a:ea typeface="MiSans" panose="02010600030101010101" charset="-122"/>
                <a:cs typeface="MiSans" panose="02010600030101010101" charset="-122"/>
              </a:rPr>
              <a:t>最终结果：</a:t>
            </a:r>
            <a:r>
              <a:rPr lang="en-US" altLang="zh-CN" sz="2000" dirty="0">
                <a:latin typeface="MiSans" panose="02010600030101010101" charset="-122"/>
                <a:ea typeface="MiSans" panose="02010600030101010101" charset="-122"/>
                <a:cs typeface="MiSans" panose="02010600030101010101" charset="-122"/>
              </a:rPr>
              <a:t>SAFE (</a:t>
            </a:r>
            <a:r>
              <a:rPr lang="zh-CN" altLang="en-US" sz="2000" dirty="0">
                <a:latin typeface="MiSans" panose="02010600030101010101" charset="-122"/>
                <a:ea typeface="MiSans" panose="02010600030101010101" charset="-122"/>
                <a:cs typeface="MiSans" panose="02010600030101010101" charset="-122"/>
              </a:rPr>
              <a:t>公式无解，</a:t>
            </a:r>
            <a:r>
              <a:rPr lang="en-US" altLang="zh-CN" sz="2000" dirty="0">
                <a:latin typeface="MiSans" panose="02010600030101010101" charset="-122"/>
                <a:ea typeface="MiSans" panose="02010600030101010101" charset="-122"/>
                <a:cs typeface="MiSans" panose="02010600030101010101" charset="-122"/>
              </a:rPr>
              <a:t>Bug </a:t>
            </a:r>
            <a:r>
              <a:rPr lang="zh-CN" altLang="en-US" sz="2000" dirty="0">
                <a:latin typeface="MiSans" panose="02010600030101010101" charset="-122"/>
                <a:ea typeface="MiSans" panose="02010600030101010101" charset="-122"/>
                <a:cs typeface="MiSans" panose="02010600030101010101" charset="-122"/>
              </a:rPr>
              <a:t>不可达</a:t>
            </a:r>
            <a:r>
              <a:rPr lang="en-US" altLang="zh-CN" sz="2000" dirty="0">
                <a:latin typeface="MiSans" panose="02010600030101010101" charset="-122"/>
                <a:ea typeface="MiSans" panose="02010600030101010101" charset="-122"/>
                <a:cs typeface="MiSans" panose="02010600030101010101" charset="-122"/>
              </a:rPr>
              <a:t>)</a:t>
            </a:r>
          </a:p>
          <a:p>
            <a:pPr>
              <a:lnSpc>
                <a:spcPct val="150000"/>
              </a:lnSpc>
            </a:pPr>
            <a:r>
              <a:rPr lang="en-US" altLang="zh-CN" sz="2000" dirty="0">
                <a:latin typeface="MiSans" panose="02010600030101010101" charset="-122"/>
                <a:ea typeface="MiSans" panose="02010600030101010101" charset="-122"/>
                <a:cs typeface="MiSans" panose="02010600030101010101" charset="-122"/>
              </a:rPr>
              <a:t>	       UNSAFE (</a:t>
            </a:r>
            <a:r>
              <a:rPr lang="zh-CN" altLang="en-US" sz="2000" dirty="0">
                <a:latin typeface="MiSans" panose="02010600030101010101" charset="-122"/>
                <a:ea typeface="MiSans" panose="02010600030101010101" charset="-122"/>
                <a:cs typeface="MiSans" panose="02010600030101010101" charset="-122"/>
              </a:rPr>
              <a:t>公式有解，找到 </a:t>
            </a:r>
            <a:r>
              <a:rPr lang="en-US" altLang="zh-CN" sz="2000" dirty="0">
                <a:latin typeface="MiSans" panose="02010600030101010101" charset="-122"/>
                <a:ea typeface="MiSans" panose="02010600030101010101" charset="-122"/>
                <a:cs typeface="MiSans" panose="02010600030101010101" charset="-122"/>
              </a:rPr>
              <a:t>Bug </a:t>
            </a:r>
            <a:r>
              <a:rPr lang="zh-CN" altLang="en-US" sz="2000" dirty="0">
                <a:latin typeface="MiSans" panose="02010600030101010101" charset="-122"/>
                <a:ea typeface="MiSans" panose="02010600030101010101" charset="-122"/>
                <a:cs typeface="MiSans" panose="02010600030101010101" charset="-122"/>
              </a:rPr>
              <a:t>路径</a:t>
            </a:r>
            <a:r>
              <a:rPr lang="en-US" altLang="zh-CN" sz="2000" dirty="0">
                <a:latin typeface="MiSans" panose="02010600030101010101" charset="-122"/>
                <a:ea typeface="MiSans" panose="02010600030101010101" charset="-122"/>
                <a:cs typeface="MiSans" panose="02010600030101010101" charset="-122"/>
              </a:rPr>
              <a:t>)</a:t>
            </a:r>
            <a:endParaRPr lang="zh-CN" altLang="en-US" sz="2000" dirty="0">
              <a:latin typeface="MiSans" panose="02010600030101010101" charset="-122"/>
              <a:ea typeface="MiSans" panose="02010600030101010101" charset="-122"/>
              <a:cs typeface="MiSans" panose="02010600030101010101" charset="-122"/>
            </a:endParaRPr>
          </a:p>
        </p:txBody>
      </p:sp>
      <p:sp>
        <p:nvSpPr>
          <p:cNvPr id="10" name="Shape 2">
            <a:extLst>
              <a:ext uri="{FF2B5EF4-FFF2-40B4-BE49-F238E27FC236}">
                <a16:creationId xmlns:a16="http://schemas.microsoft.com/office/drawing/2014/main" id="{85052D25-D9C4-41C5-B6EE-F9ADACDC6676}"/>
              </a:ext>
            </a:extLst>
          </p:cNvPr>
          <p:cNvSpPr/>
          <p:nvPr/>
        </p:nvSpPr>
        <p:spPr>
          <a:xfrm>
            <a:off x="869351" y="1648434"/>
            <a:ext cx="266740" cy="266740"/>
          </a:xfrm>
          <a:prstGeom prst="rect">
            <a:avLst/>
          </a:prstGeom>
          <a:solidFill>
            <a:srgbClr val="000000"/>
          </a:solidFill>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Text 0"/>
          <p:cNvSpPr/>
          <p:nvPr/>
        </p:nvSpPr>
        <p:spPr>
          <a:xfrm>
            <a:off x="2218055" y="4055745"/>
            <a:ext cx="7787005" cy="1245870"/>
          </a:xfrm>
          <a:prstGeom prst="rect">
            <a:avLst/>
          </a:prstGeom>
          <a:noFill/>
          <a:ln/>
        </p:spPr>
        <p:txBody>
          <a:bodyPr wrap="square" lIns="91440" tIns="45720" rIns="91440" bIns="45720" rtlCol="0" anchor="t"/>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595959"/>
                </a:solidFill>
                <a:effectLst/>
                <a:uLnTx/>
                <a:uFillTx/>
                <a:latin typeface="MiSans" pitchFamily="34" charset="0"/>
                <a:ea typeface="MiSans" pitchFamily="34" charset="-122"/>
                <a:cs typeface="MiSans" pitchFamily="34" charset="-120"/>
              </a:rPr>
              <a:t>Lazy-CSeq </a:t>
            </a:r>
            <a:r>
              <a:rPr lang="zh-CN" altLang="en-US" sz="4000" b="1" dirty="0">
                <a:solidFill>
                  <a:srgbClr val="595959"/>
                </a:solidFill>
                <a:latin typeface="MiSans" pitchFamily="34" charset="0"/>
                <a:ea typeface="MiSans" pitchFamily="34" charset="-122"/>
                <a:cs typeface="MiSans" pitchFamily="34" charset="-120"/>
              </a:rPr>
              <a:t>模块化架构</a:t>
            </a: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 name="Shape 1"/>
          <p:cNvSpPr/>
          <p:nvPr/>
        </p:nvSpPr>
        <p:spPr>
          <a:xfrm>
            <a:off x="1270" y="3405505"/>
            <a:ext cx="6092690" cy="387033"/>
          </a:xfrm>
          <a:prstGeom prst="rect">
            <a:avLst/>
          </a:prstGeom>
          <a:solidFill>
            <a:srgbClr val="808080">
              <a:alpha val="21176"/>
            </a:srgbClr>
          </a:solidFill>
          <a:ln/>
        </p:spPr>
      </p:sp>
      <p:sp>
        <p:nvSpPr>
          <p:cNvPr id="4" name="Text 2"/>
          <p:cNvSpPr/>
          <p:nvPr/>
        </p:nvSpPr>
        <p:spPr>
          <a:xfrm>
            <a:off x="1270" y="3405505"/>
            <a:ext cx="6092690" cy="387033"/>
          </a:xfrm>
          <a:prstGeom prst="rect">
            <a:avLst/>
          </a:prstGeom>
          <a:noFill/>
          <a:ln/>
        </p:spPr>
        <p:txBody>
          <a:bodyPr wrap="square" lIns="45720" tIns="9144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 name="Shape 3"/>
          <p:cNvSpPr/>
          <p:nvPr/>
        </p:nvSpPr>
        <p:spPr>
          <a:xfrm>
            <a:off x="6093960" y="3405505"/>
            <a:ext cx="6092690" cy="387033"/>
          </a:xfrm>
          <a:prstGeom prst="rect">
            <a:avLst/>
          </a:prstGeom>
          <a:solidFill>
            <a:srgbClr val="FFFFFF">
              <a:alpha val="21176"/>
            </a:srgbClr>
          </a:solidFill>
          <a:ln/>
        </p:spPr>
      </p:sp>
      <p:sp>
        <p:nvSpPr>
          <p:cNvPr id="6" name="Text 4"/>
          <p:cNvSpPr/>
          <p:nvPr/>
        </p:nvSpPr>
        <p:spPr>
          <a:xfrm>
            <a:off x="6093960" y="3405505"/>
            <a:ext cx="6092690" cy="387033"/>
          </a:xfrm>
          <a:prstGeom prst="rect">
            <a:avLst/>
          </a:prstGeom>
          <a:noFill/>
          <a:ln/>
        </p:spPr>
        <p:txBody>
          <a:bodyPr wrap="square" lIns="45720" tIns="9144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 name="Shape 5"/>
          <p:cNvSpPr/>
          <p:nvPr/>
        </p:nvSpPr>
        <p:spPr>
          <a:xfrm>
            <a:off x="1270" y="3792538"/>
            <a:ext cx="6092690" cy="387033"/>
          </a:xfrm>
          <a:prstGeom prst="rect">
            <a:avLst/>
          </a:prstGeom>
          <a:solidFill>
            <a:srgbClr val="F2F2F2">
              <a:alpha val="21176"/>
            </a:srgbClr>
          </a:solidFill>
          <a:ln/>
        </p:spPr>
      </p:sp>
      <p:sp>
        <p:nvSpPr>
          <p:cNvPr id="8" name="Text 6"/>
          <p:cNvSpPr/>
          <p:nvPr/>
        </p:nvSpPr>
        <p:spPr>
          <a:xfrm>
            <a:off x="1270" y="3792538"/>
            <a:ext cx="6092690" cy="387033"/>
          </a:xfrm>
          <a:prstGeom prst="rect">
            <a:avLst/>
          </a:prstGeom>
          <a:noFill/>
          <a:ln/>
        </p:spPr>
        <p:txBody>
          <a:bodyPr wrap="square" lIns="45720" tIns="9144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 name="Shape 7"/>
          <p:cNvSpPr/>
          <p:nvPr/>
        </p:nvSpPr>
        <p:spPr>
          <a:xfrm>
            <a:off x="6093960" y="3792538"/>
            <a:ext cx="6092690" cy="387033"/>
          </a:xfrm>
          <a:prstGeom prst="rect">
            <a:avLst/>
          </a:prstGeom>
          <a:solidFill>
            <a:srgbClr val="A6A6A6">
              <a:alpha val="21176"/>
            </a:srgbClr>
          </a:solidFill>
          <a:ln/>
        </p:spPr>
      </p:sp>
      <p:sp>
        <p:nvSpPr>
          <p:cNvPr id="10" name="Text 8"/>
          <p:cNvSpPr/>
          <p:nvPr/>
        </p:nvSpPr>
        <p:spPr>
          <a:xfrm>
            <a:off x="6093960" y="3792538"/>
            <a:ext cx="6092690" cy="387033"/>
          </a:xfrm>
          <a:prstGeom prst="rect">
            <a:avLst/>
          </a:prstGeom>
          <a:noFill/>
          <a:ln/>
        </p:spPr>
        <p:txBody>
          <a:bodyPr wrap="square" lIns="45720" tIns="9144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 name="Text 9"/>
          <p:cNvSpPr/>
          <p:nvPr/>
        </p:nvSpPr>
        <p:spPr>
          <a:xfrm>
            <a:off x="3681095" y="1293495"/>
            <a:ext cx="4914900" cy="2245360"/>
          </a:xfrm>
          <a:prstGeom prst="rect">
            <a:avLst/>
          </a:prstGeom>
          <a:noFill/>
          <a:ln/>
        </p:spPr>
        <p:txBody>
          <a:bodyPr wrap="square" lIns="91440" tIns="45720" rIns="91440" bIns="4572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0" b="1" i="0" u="none" strike="noStrike" kern="1200" cap="none" spc="0" normalizeH="0" baseline="0" noProof="0" dirty="0">
                <a:ln>
                  <a:noFill/>
                </a:ln>
                <a:solidFill>
                  <a:srgbClr val="595959"/>
                </a:solidFill>
                <a:effectLst/>
                <a:uLnTx/>
                <a:uFillTx/>
                <a:latin typeface="MiSans" pitchFamily="34" charset="0"/>
                <a:ea typeface="MiSans" pitchFamily="34" charset="-122"/>
                <a:cs typeface="MiSans" pitchFamily="34" charset="-120"/>
              </a:rPr>
              <a:t>02</a:t>
            </a: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75445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 name="Shape 0"/>
          <p:cNvSpPr/>
          <p:nvPr/>
        </p:nvSpPr>
        <p:spPr>
          <a:xfrm flipH="1">
            <a:off x="1055159" y="5855560"/>
            <a:ext cx="4855497" cy="0"/>
          </a:xfrm>
          <a:prstGeom prst="line">
            <a:avLst/>
          </a:prstGeom>
          <a:noFill/>
          <a:ln w="3175">
            <a:solidFill>
              <a:srgbClr val="000000"/>
            </a:solidFill>
            <a:prstDash val="solid"/>
            <a:headEnd type="none"/>
            <a:tailEnd type="none"/>
          </a:ln>
        </p:spPr>
      </p:sp>
      <p:sp>
        <p:nvSpPr>
          <p:cNvPr id="5" name="Text 2"/>
          <p:cNvSpPr/>
          <p:nvPr/>
        </p:nvSpPr>
        <p:spPr>
          <a:xfrm>
            <a:off x="1155429" y="1440174"/>
            <a:ext cx="5779135" cy="683260"/>
          </a:xfrm>
          <a:prstGeom prst="rect">
            <a:avLst/>
          </a:prstGeom>
          <a:noFill/>
          <a:ln/>
        </p:spPr>
        <p:txBody>
          <a:bodyPr wrap="square" lIns="90043" tIns="46863" rIns="90043" bIns="46863"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Lazy –</a:t>
            </a:r>
            <a:r>
              <a:rPr kumimoji="0" lang="en-US" altLang="zh-CN" sz="3200" b="1" i="0" u="none" strike="noStrike" kern="1200" cap="none" spc="0" normalizeH="0" baseline="0" noProof="0" dirty="0" err="1">
                <a:ln>
                  <a:noFill/>
                </a:ln>
                <a:solidFill>
                  <a:srgbClr val="000000"/>
                </a:solidFill>
                <a:effectLst/>
                <a:uLnTx/>
                <a:uFillTx/>
                <a:latin typeface="MiSans" panose="02010600030101010101" charset="-122"/>
                <a:ea typeface="MiSans" panose="02010600030101010101" charset="-122"/>
                <a:cs typeface="MiSans" panose="02010600030101010101" charset="-122"/>
              </a:rPr>
              <a:t>Cseq</a:t>
            </a:r>
            <a:r>
              <a:rPr kumimoji="0" lang="zh-CN" altLang="en-US" sz="3200" b="1"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架构</a:t>
            </a:r>
            <a:r>
              <a:rPr kumimoji="0" lang="en-US" altLang="zh-CN" sz="3200" b="1"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a:t>
            </a:r>
            <a:r>
              <a:rPr kumimoji="0" lang="zh-CN" altLang="en-US" sz="3200" b="1"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流程</a:t>
            </a:r>
            <a:r>
              <a:rPr kumimoji="0" lang="en-US" altLang="zh-CN" sz="3200" b="1"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a:t>
            </a:r>
            <a:r>
              <a:rPr kumimoji="0" lang="zh-CN" altLang="en-US" sz="3200" b="1"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图</a:t>
            </a:r>
          </a:p>
        </p:txBody>
      </p:sp>
      <p:sp>
        <p:nvSpPr>
          <p:cNvPr id="7" name="Text 4"/>
          <p:cNvSpPr/>
          <p:nvPr/>
        </p:nvSpPr>
        <p:spPr>
          <a:xfrm>
            <a:off x="1155429" y="3228011"/>
            <a:ext cx="4433648" cy="1489075"/>
          </a:xfrm>
          <a:prstGeom prst="rect">
            <a:avLst/>
          </a:prstGeom>
          <a:noFill/>
          <a:ln/>
        </p:spPr>
        <p:txBody>
          <a:bodyPr wrap="square" lIns="91440" tIns="45720" rIns="91440" bIns="45720" rtlCol="0" anchor="t"/>
          <a:lstStyle/>
          <a:p>
            <a:pPr marL="0" marR="0" lvl="0" indent="0" algn="just" defTabSz="914400" rtl="0" eaLnBrk="1" fontAlgn="auto" latinLnBrk="0" hangingPunct="1">
              <a:lnSpc>
                <a:spcPct val="13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 name="Shape 2">
            <a:extLst>
              <a:ext uri="{FF2B5EF4-FFF2-40B4-BE49-F238E27FC236}">
                <a16:creationId xmlns:a16="http://schemas.microsoft.com/office/drawing/2014/main" id="{85052D25-D9C4-41C5-B6EE-F9ADACDC6676}"/>
              </a:ext>
            </a:extLst>
          </p:cNvPr>
          <p:cNvSpPr/>
          <p:nvPr/>
        </p:nvSpPr>
        <p:spPr>
          <a:xfrm>
            <a:off x="869351" y="1648434"/>
            <a:ext cx="266740" cy="266740"/>
          </a:xfrm>
          <a:prstGeom prst="rect">
            <a:avLst/>
          </a:prstGeom>
          <a:solidFill>
            <a:srgbClr val="000000"/>
          </a:solidFill>
          <a:ln/>
        </p:spPr>
      </p:sp>
      <p:pic>
        <p:nvPicPr>
          <p:cNvPr id="6" name="图片 5">
            <a:extLst>
              <a:ext uri="{FF2B5EF4-FFF2-40B4-BE49-F238E27FC236}">
                <a16:creationId xmlns:a16="http://schemas.microsoft.com/office/drawing/2014/main" id="{18493937-9F71-4676-9134-47129E25C5F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2091396"/>
            <a:ext cx="12115800" cy="2658487"/>
          </a:xfrm>
          <a:prstGeom prst="rect">
            <a:avLst/>
          </a:prstGeom>
        </p:spPr>
      </p:pic>
    </p:spTree>
    <p:extLst>
      <p:ext uri="{BB962C8B-B14F-4D97-AF65-F5344CB8AC3E}">
        <p14:creationId xmlns:p14="http://schemas.microsoft.com/office/powerpoint/2010/main" val="1170528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 name="Shape 0"/>
          <p:cNvSpPr/>
          <p:nvPr/>
        </p:nvSpPr>
        <p:spPr>
          <a:xfrm flipH="1">
            <a:off x="1055159" y="5664762"/>
            <a:ext cx="4855497" cy="0"/>
          </a:xfrm>
          <a:prstGeom prst="line">
            <a:avLst/>
          </a:prstGeom>
          <a:noFill/>
          <a:ln w="3175">
            <a:solidFill>
              <a:srgbClr val="000000"/>
            </a:solidFill>
            <a:prstDash val="solid"/>
            <a:headEnd type="none"/>
            <a:tailEnd type="none"/>
          </a:ln>
        </p:spPr>
      </p:sp>
      <p:sp>
        <p:nvSpPr>
          <p:cNvPr id="4" name="Shape 1"/>
          <p:cNvSpPr/>
          <p:nvPr/>
        </p:nvSpPr>
        <p:spPr>
          <a:xfrm>
            <a:off x="11123915" y="1028700"/>
            <a:ext cx="0" cy="5829300"/>
          </a:xfrm>
          <a:prstGeom prst="line">
            <a:avLst/>
          </a:prstGeom>
          <a:noFill/>
          <a:ln w="3175">
            <a:solidFill>
              <a:srgbClr val="000000"/>
            </a:solidFill>
            <a:prstDash val="solid"/>
            <a:headEnd type="none"/>
            <a:tailEnd type="none"/>
          </a:ln>
        </p:spPr>
      </p:sp>
      <p:sp>
        <p:nvSpPr>
          <p:cNvPr id="5" name="Text 2"/>
          <p:cNvSpPr/>
          <p:nvPr/>
        </p:nvSpPr>
        <p:spPr>
          <a:xfrm>
            <a:off x="1155429" y="807760"/>
            <a:ext cx="10071948" cy="544490"/>
          </a:xfrm>
          <a:prstGeom prst="rect">
            <a:avLst/>
          </a:prstGeom>
          <a:noFill/>
          <a:ln/>
        </p:spPr>
        <p:txBody>
          <a:bodyPr wrap="square" lIns="90043" tIns="46863" rIns="90043" bIns="46863" rtlCol="0" anchor="t"/>
          <a:lstStyle/>
          <a:p>
            <a:r>
              <a:rPr lang="en-US" altLang="zh-CN" sz="3200" dirty="0">
                <a:latin typeface="MiSans" panose="02010600030101010101" charset="-122"/>
                <a:ea typeface="MiSans" panose="02010600030101010101" charset="-122"/>
                <a:cs typeface="MiSans" panose="02010600030101010101" charset="-122"/>
              </a:rPr>
              <a:t>MERGE SIMPLIFY (</a:t>
            </a:r>
            <a:r>
              <a:rPr lang="zh-CN" altLang="en-US" sz="3200" dirty="0">
                <a:latin typeface="MiSans" panose="02010600030101010101" charset="-122"/>
                <a:ea typeface="MiSans" panose="02010600030101010101" charset="-122"/>
                <a:cs typeface="MiSans" panose="02010600030101010101" charset="-122"/>
              </a:rPr>
              <a:t>合并与简化</a:t>
            </a:r>
            <a:r>
              <a:rPr lang="en-US" altLang="zh-CN" sz="3200" dirty="0">
                <a:latin typeface="MiSans" panose="02010600030101010101" charset="-122"/>
                <a:ea typeface="MiSans" panose="02010600030101010101" charset="-122"/>
                <a:cs typeface="MiSans" panose="02010600030101010101" charset="-122"/>
              </a:rPr>
              <a:t>) </a:t>
            </a:r>
            <a:endParaRPr lang="zh-CN" altLang="en-US" sz="3200" b="1" dirty="0">
              <a:latin typeface="MiSans" panose="02010600030101010101" charset="-122"/>
              <a:ea typeface="MiSans" panose="02010600030101010101" charset="-122"/>
              <a:cs typeface="MiSans" panose="02010600030101010101" charset="-122"/>
            </a:endParaRPr>
          </a:p>
        </p:txBody>
      </p:sp>
      <p:sp>
        <p:nvSpPr>
          <p:cNvPr id="7" name="Text 4"/>
          <p:cNvSpPr/>
          <p:nvPr/>
        </p:nvSpPr>
        <p:spPr>
          <a:xfrm>
            <a:off x="1155429" y="3354132"/>
            <a:ext cx="4433648" cy="1489075"/>
          </a:xfrm>
          <a:prstGeom prst="rect">
            <a:avLst/>
          </a:prstGeom>
          <a:noFill/>
          <a:ln/>
        </p:spPr>
        <p:txBody>
          <a:bodyPr wrap="square" lIns="91440" tIns="45720" rIns="91440" bIns="45720" rtlCol="0" anchor="t"/>
          <a:lstStyle/>
          <a:p>
            <a:pPr marL="0" marR="0" lvl="0" indent="0" algn="just" defTabSz="914400" rtl="0" eaLnBrk="1" fontAlgn="auto" latinLnBrk="0" hangingPunct="1">
              <a:lnSpc>
                <a:spcPct val="13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 name="文本框 7">
            <a:extLst>
              <a:ext uri="{FF2B5EF4-FFF2-40B4-BE49-F238E27FC236}">
                <a16:creationId xmlns:a16="http://schemas.microsoft.com/office/drawing/2014/main" id="{A7A1A010-32B9-4270-868A-7B05729FA22E}"/>
              </a:ext>
            </a:extLst>
          </p:cNvPr>
          <p:cNvSpPr txBox="1"/>
          <p:nvPr/>
        </p:nvSpPr>
        <p:spPr>
          <a:xfrm>
            <a:off x="1428754" y="2110786"/>
            <a:ext cx="9175168" cy="3873433"/>
          </a:xfrm>
          <a:prstGeom prst="rect">
            <a:avLst/>
          </a:prstGeom>
          <a:noFill/>
        </p:spPr>
        <p:txBody>
          <a:bodyPr wrap="square" rtlCol="0">
            <a:spAutoFit/>
          </a:bodyPr>
          <a:lstStyle/>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core/merger.py</a:t>
            </a:r>
            <a:r>
              <a:rPr lang="zh-CN" altLang="en-US" dirty="0">
                <a:latin typeface="MiSans" panose="02010600030101010101" charset="-122"/>
                <a:ea typeface="MiSans" panose="02010600030101010101" charset="-122"/>
                <a:cs typeface="MiSans" panose="02010600030101010101" charset="-122"/>
              </a:rPr>
              <a:t>：负责把多个 </a:t>
            </a:r>
            <a:r>
              <a:rPr lang="en-US" altLang="zh-CN" dirty="0">
                <a:latin typeface="MiSans" panose="02010600030101010101" charset="-122"/>
                <a:ea typeface="MiSans" panose="02010600030101010101" charset="-122"/>
                <a:cs typeface="MiSans" panose="02010600030101010101" charset="-122"/>
              </a:rPr>
              <a:t>.c </a:t>
            </a:r>
            <a:r>
              <a:rPr lang="zh-CN" altLang="en-US" dirty="0">
                <a:latin typeface="MiSans" panose="02010600030101010101" charset="-122"/>
                <a:ea typeface="MiSans" panose="02010600030101010101" charset="-122"/>
                <a:cs typeface="MiSans" panose="02010600030101010101" charset="-122"/>
              </a:rPr>
              <a:t>文件合并成一个（如果有多个输入）</a:t>
            </a:r>
            <a:endParaRPr lang="en-US" altLang="zh-CN" dirty="0">
              <a:latin typeface="MiSans" panose="02010600030101010101" charset="-122"/>
              <a:ea typeface="MiSans" panose="02010600030101010101" charset="-122"/>
              <a:cs typeface="MiSans" panose="02010600030101010101" charset="-122"/>
            </a:endParaRPr>
          </a:p>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modules/preinstrumenter.py ( </a:t>
            </a:r>
            <a:r>
              <a:rPr lang="zh-CN" altLang="en-US" dirty="0">
                <a:latin typeface="MiSans" panose="02010600030101010101" charset="-122"/>
                <a:ea typeface="MiSans" panose="02010600030101010101" charset="-122"/>
                <a:cs typeface="MiSans" panose="02010600030101010101" charset="-122"/>
              </a:rPr>
              <a:t>错误标签统一</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找到所有表示“出错”的代码（如 </a:t>
            </a:r>
            <a:r>
              <a:rPr lang="en-US" altLang="zh-CN" dirty="0" err="1">
                <a:latin typeface="MiSans" panose="02010600030101010101" charset="-122"/>
                <a:ea typeface="MiSans" panose="02010600030101010101" charset="-122"/>
                <a:cs typeface="MiSans" panose="02010600030101010101" charset="-122"/>
              </a:rPr>
              <a:t>goto</a:t>
            </a:r>
            <a:r>
              <a:rPr lang="en-US" altLang="zh-CN" dirty="0">
                <a:latin typeface="MiSans" panose="02010600030101010101" charset="-122"/>
                <a:ea typeface="MiSans" panose="02010600030101010101" charset="-122"/>
                <a:cs typeface="MiSans" panose="02010600030101010101" charset="-122"/>
              </a:rPr>
              <a:t> ERROR, assert(0)</a:t>
            </a:r>
            <a:r>
              <a:rPr lang="zh-CN" altLang="en-US" dirty="0">
                <a:latin typeface="MiSans" panose="02010600030101010101" charset="-122"/>
                <a:ea typeface="MiSans" panose="02010600030101010101" charset="-122"/>
                <a:cs typeface="MiSans" panose="02010600030101010101" charset="-122"/>
              </a:rPr>
              <a:t>），将它们统一替换为一个标准函数，如 </a:t>
            </a:r>
            <a:r>
              <a:rPr lang="en-US" altLang="zh-CN" dirty="0">
                <a:latin typeface="MiSans" panose="02010600030101010101" charset="-122"/>
                <a:ea typeface="MiSans" panose="02010600030101010101" charset="-122"/>
                <a:cs typeface="MiSans" panose="02010600030101010101" charset="-122"/>
              </a:rPr>
              <a:t>__</a:t>
            </a:r>
            <a:r>
              <a:rPr lang="en-US" altLang="zh-CN" dirty="0" err="1">
                <a:latin typeface="MiSans" panose="02010600030101010101" charset="-122"/>
                <a:ea typeface="MiSans" panose="02010600030101010101" charset="-122"/>
                <a:cs typeface="MiSans" panose="02010600030101010101" charset="-122"/>
              </a:rPr>
              <a:t>VERIFIER_error</a:t>
            </a:r>
            <a:r>
              <a:rPr lang="en-US" altLang="zh-CN" dirty="0">
                <a:latin typeface="MiSans" panose="02010600030101010101" charset="-122"/>
                <a:ea typeface="MiSans" panose="02010600030101010101" charset="-122"/>
                <a:cs typeface="MiSans" panose="02010600030101010101" charset="-122"/>
              </a:rPr>
              <a:t>()</a:t>
            </a:r>
            <a:r>
              <a:rPr lang="zh-CN" altLang="en-US" dirty="0">
                <a:latin typeface="MiSans" panose="02010600030101010101" charset="-122"/>
                <a:ea typeface="MiSans" panose="02010600030101010101" charset="-122"/>
                <a:cs typeface="MiSans" panose="02010600030101010101" charset="-122"/>
              </a:rPr>
              <a:t>。</a:t>
            </a:r>
          </a:p>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modules/constants.py (</a:t>
            </a:r>
            <a:r>
              <a:rPr lang="zh-CN" altLang="en-US" dirty="0">
                <a:latin typeface="MiSans" panose="02010600030101010101" charset="-122"/>
                <a:ea typeface="MiSans" panose="02010600030101010101" charset="-122"/>
                <a:cs typeface="MiSans" panose="02010600030101010101" charset="-122"/>
              </a:rPr>
              <a:t>常量计算，提前计算出结果</a:t>
            </a:r>
            <a:r>
              <a:rPr lang="en-US" altLang="zh-CN" dirty="0">
                <a:latin typeface="MiSans" panose="02010600030101010101" charset="-122"/>
                <a:ea typeface="MiSans" panose="02010600030101010101" charset="-122"/>
                <a:cs typeface="MiSans" panose="02010600030101010101" charset="-122"/>
              </a:rPr>
              <a:t>)</a:t>
            </a:r>
            <a:endParaRPr lang="zh-CN" altLang="en-US" dirty="0">
              <a:latin typeface="MiSans" panose="02010600030101010101" charset="-122"/>
              <a:ea typeface="MiSans" panose="02010600030101010101" charset="-122"/>
              <a:cs typeface="MiSans" panose="02010600030101010101" charset="-122"/>
            </a:endParaRP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例如：把 </a:t>
            </a:r>
            <a:r>
              <a:rPr lang="en-US" altLang="zh-CN" dirty="0">
                <a:latin typeface="MiSans" panose="02010600030101010101" charset="-122"/>
                <a:ea typeface="MiSans" panose="02010600030101010101" charset="-122"/>
                <a:cs typeface="MiSans" panose="02010600030101010101" charset="-122"/>
              </a:rPr>
              <a:t>x = 5 + 3; </a:t>
            </a:r>
            <a:r>
              <a:rPr lang="zh-CN" altLang="en-US" dirty="0">
                <a:latin typeface="MiSans" panose="02010600030101010101" charset="-122"/>
                <a:ea typeface="MiSans" panose="02010600030101010101" charset="-122"/>
                <a:cs typeface="MiSans" panose="02010600030101010101" charset="-122"/>
              </a:rPr>
              <a:t>直接变成 </a:t>
            </a:r>
            <a:r>
              <a:rPr lang="en-US" altLang="zh-CN" dirty="0">
                <a:latin typeface="MiSans" panose="02010600030101010101" charset="-122"/>
                <a:ea typeface="MiSans" panose="02010600030101010101" charset="-122"/>
                <a:cs typeface="MiSans" panose="02010600030101010101" charset="-122"/>
              </a:rPr>
              <a:t>x = 8;</a:t>
            </a:r>
            <a:r>
              <a:rPr lang="zh-CN" altLang="en-US" dirty="0">
                <a:latin typeface="MiSans" panose="02010600030101010101" charset="-122"/>
                <a:ea typeface="MiSans" panose="02010600030101010101" charset="-122"/>
                <a:cs typeface="MiSans" panose="02010600030101010101" charset="-122"/>
              </a:rPr>
              <a:t>，减少后端分析的计算量。</a:t>
            </a:r>
            <a:endParaRPr lang="en-US" altLang="zh-CN" dirty="0">
              <a:latin typeface="MiSans" panose="02010600030101010101" charset="-122"/>
              <a:ea typeface="MiSans" panose="02010600030101010101" charset="-122"/>
              <a:cs typeface="MiSans" panose="02010600030101010101" charset="-122"/>
            </a:endParaRPr>
          </a:p>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modules/switchtransformer.py (Switch </a:t>
            </a:r>
            <a:r>
              <a:rPr lang="zh-CN" altLang="en-US" dirty="0">
                <a:latin typeface="MiSans" panose="02010600030101010101" charset="-122"/>
                <a:ea typeface="MiSans" panose="02010600030101010101" charset="-122"/>
                <a:cs typeface="MiSans" panose="02010600030101010101" charset="-122"/>
              </a:rPr>
              <a:t>消除</a:t>
            </a:r>
            <a:r>
              <a:rPr lang="en-US" altLang="zh-CN" dirty="0">
                <a:latin typeface="MiSans" panose="02010600030101010101" charset="-122"/>
                <a:ea typeface="MiSans" panose="02010600030101010101" charset="-122"/>
                <a:cs typeface="MiSans" panose="02010600030101010101" charset="-122"/>
              </a:rPr>
              <a:t>switch</a:t>
            </a:r>
            <a:r>
              <a:rPr lang="zh-CN" altLang="en-US" dirty="0">
                <a:latin typeface="MiSans" panose="02010600030101010101" charset="-122"/>
                <a:ea typeface="MiSans" panose="02010600030101010101" charset="-122"/>
                <a:cs typeface="MiSans" panose="02010600030101010101" charset="-122"/>
              </a:rPr>
              <a:t>语句</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把所有 </a:t>
            </a:r>
            <a:r>
              <a:rPr lang="en-US" altLang="zh-CN" dirty="0">
                <a:latin typeface="MiSans" panose="02010600030101010101" charset="-122"/>
                <a:ea typeface="MiSans" panose="02010600030101010101" charset="-122"/>
                <a:cs typeface="MiSans" panose="02010600030101010101" charset="-122"/>
              </a:rPr>
              <a:t>switch-case </a:t>
            </a:r>
            <a:r>
              <a:rPr lang="zh-CN" altLang="en-US" dirty="0">
                <a:latin typeface="MiSans" panose="02010600030101010101" charset="-122"/>
                <a:ea typeface="MiSans" panose="02010600030101010101" charset="-122"/>
                <a:cs typeface="MiSans" panose="02010600030101010101" charset="-122"/>
              </a:rPr>
              <a:t>语句。全部改写成等价的一长串 </a:t>
            </a:r>
            <a:r>
              <a:rPr lang="en-US" altLang="zh-CN" dirty="0">
                <a:latin typeface="MiSans" panose="02010600030101010101" charset="-122"/>
                <a:ea typeface="MiSans" panose="02010600030101010101" charset="-122"/>
                <a:cs typeface="MiSans" panose="02010600030101010101" charset="-122"/>
              </a:rPr>
              <a:t>if-else </a:t>
            </a:r>
            <a:r>
              <a:rPr lang="en-US" altLang="zh-CN" dirty="0" err="1">
                <a:latin typeface="MiSans" panose="02010600030101010101" charset="-122"/>
                <a:ea typeface="MiSans" panose="02010600030101010101" charset="-122"/>
                <a:cs typeface="MiSans" panose="02010600030101010101" charset="-122"/>
              </a:rPr>
              <a:t>if-else</a:t>
            </a:r>
            <a:r>
              <a:rPr lang="en-US" altLang="zh-CN" dirty="0">
                <a:latin typeface="MiSans" panose="02010600030101010101" charset="-122"/>
                <a:ea typeface="MiSans" panose="02010600030101010101" charset="-122"/>
                <a:cs typeface="MiSans" panose="02010600030101010101" charset="-122"/>
              </a:rPr>
              <a:t> </a:t>
            </a:r>
            <a:r>
              <a:rPr lang="zh-CN" altLang="en-US" dirty="0">
                <a:latin typeface="MiSans" panose="02010600030101010101" charset="-122"/>
                <a:ea typeface="MiSans" panose="02010600030101010101" charset="-122"/>
                <a:cs typeface="MiSans" panose="02010600030101010101" charset="-122"/>
              </a:rPr>
              <a:t>语句。</a:t>
            </a:r>
          </a:p>
          <a:p>
            <a:pPr marL="742950" lvl="1"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if </a:t>
            </a:r>
            <a:r>
              <a:rPr lang="zh-CN" altLang="en-US" dirty="0">
                <a:latin typeface="MiSans" panose="02010600030101010101" charset="-122"/>
                <a:ea typeface="MiSans" panose="02010600030101010101" charset="-122"/>
                <a:cs typeface="MiSans" panose="02010600030101010101" charset="-122"/>
              </a:rPr>
              <a:t>语句比 </a:t>
            </a:r>
            <a:r>
              <a:rPr lang="en-US" altLang="zh-CN" dirty="0">
                <a:latin typeface="MiSans" panose="02010600030101010101" charset="-122"/>
                <a:ea typeface="MiSans" panose="02010600030101010101" charset="-122"/>
                <a:cs typeface="MiSans" panose="02010600030101010101" charset="-122"/>
              </a:rPr>
              <a:t>switch </a:t>
            </a:r>
            <a:r>
              <a:rPr lang="zh-CN" altLang="en-US" dirty="0">
                <a:latin typeface="MiSans" panose="02010600030101010101" charset="-122"/>
                <a:ea typeface="MiSans" panose="02010600030101010101" charset="-122"/>
                <a:cs typeface="MiSans" panose="02010600030101010101" charset="-122"/>
              </a:rPr>
              <a:t>更容易进行数学分析。</a:t>
            </a:r>
          </a:p>
          <a:p>
            <a:pPr lvl="1">
              <a:lnSpc>
                <a:spcPct val="125000"/>
              </a:lnSpc>
            </a:pPr>
            <a:endParaRPr lang="zh-CN" altLang="en-US" dirty="0">
              <a:latin typeface="MiSans" panose="02010600030101010101" charset="-122"/>
              <a:ea typeface="MiSans" panose="02010600030101010101" charset="-122"/>
              <a:cs typeface="MiSans" panose="02010600030101010101" charset="-122"/>
            </a:endParaRPr>
          </a:p>
          <a:p>
            <a:pPr marL="742950" lvl="1" indent="-285750">
              <a:lnSpc>
                <a:spcPct val="125000"/>
              </a:lnSpc>
              <a:buFont typeface="Arial" panose="020B0604020202020204" pitchFamily="34" charset="0"/>
              <a:buChar char="•"/>
            </a:pPr>
            <a:endParaRPr lang="zh-CN" altLang="en-US" dirty="0">
              <a:latin typeface="MiSans" panose="02010600030101010101" charset="-122"/>
              <a:ea typeface="MiSans" panose="02010600030101010101" charset="-122"/>
              <a:cs typeface="MiSans" panose="02010600030101010101" charset="-122"/>
            </a:endParaRPr>
          </a:p>
        </p:txBody>
      </p:sp>
      <p:sp>
        <p:nvSpPr>
          <p:cNvPr id="10" name="Shape 2">
            <a:extLst>
              <a:ext uri="{FF2B5EF4-FFF2-40B4-BE49-F238E27FC236}">
                <a16:creationId xmlns:a16="http://schemas.microsoft.com/office/drawing/2014/main" id="{85052D25-D9C4-41C5-B6EE-F9ADACDC6676}"/>
              </a:ext>
            </a:extLst>
          </p:cNvPr>
          <p:cNvSpPr/>
          <p:nvPr/>
        </p:nvSpPr>
        <p:spPr>
          <a:xfrm>
            <a:off x="869351" y="1016020"/>
            <a:ext cx="266740" cy="266740"/>
          </a:xfrm>
          <a:prstGeom prst="rect">
            <a:avLst/>
          </a:prstGeom>
          <a:solidFill>
            <a:srgbClr val="000000"/>
          </a:solidFill>
          <a:ln/>
        </p:spPr>
      </p:sp>
      <p:sp>
        <p:nvSpPr>
          <p:cNvPr id="9" name="文本框 8">
            <a:extLst>
              <a:ext uri="{FF2B5EF4-FFF2-40B4-BE49-F238E27FC236}">
                <a16:creationId xmlns:a16="http://schemas.microsoft.com/office/drawing/2014/main" id="{BD1069CA-2346-42F9-83E8-D3541B8AFC7F}"/>
              </a:ext>
            </a:extLst>
          </p:cNvPr>
          <p:cNvSpPr txBox="1"/>
          <p:nvPr/>
        </p:nvSpPr>
        <p:spPr>
          <a:xfrm>
            <a:off x="1267692" y="1440571"/>
            <a:ext cx="10494815" cy="461665"/>
          </a:xfrm>
          <a:prstGeom prst="rect">
            <a:avLst/>
          </a:prstGeom>
          <a:noFill/>
        </p:spPr>
        <p:txBody>
          <a:bodyPr wrap="square" rtlCol="0">
            <a:spAutoFit/>
          </a:bodyPr>
          <a:lstStyle/>
          <a:p>
            <a:pPr marL="342900" indent="-342900">
              <a:buFont typeface="Wingdings" panose="05000000000000000000" pitchFamily="2" charset="2"/>
              <a:buChar char="Ø"/>
            </a:pPr>
            <a:r>
              <a:rPr lang="zh-CN" altLang="en-US" sz="2400" dirty="0">
                <a:latin typeface="MiSans" panose="02010600030101010101" charset="-122"/>
                <a:ea typeface="MiSans" panose="02010600030101010101" charset="-122"/>
                <a:cs typeface="MiSans" panose="02010600030101010101" charset="-122"/>
              </a:rPr>
              <a:t>将源代码合并，并进行清洗、简化，消除复杂的 </a:t>
            </a:r>
            <a:r>
              <a:rPr lang="en-US" altLang="zh-CN" sz="2400" dirty="0">
                <a:latin typeface="MiSans" panose="02010600030101010101" charset="-122"/>
                <a:ea typeface="MiSans" panose="02010600030101010101" charset="-122"/>
                <a:cs typeface="MiSans" panose="02010600030101010101" charset="-122"/>
              </a:rPr>
              <a:t>C </a:t>
            </a:r>
            <a:r>
              <a:rPr lang="zh-CN" altLang="en-US" sz="2400" dirty="0">
                <a:latin typeface="MiSans" panose="02010600030101010101" charset="-122"/>
                <a:ea typeface="MiSans" panose="02010600030101010101" charset="-122"/>
                <a:cs typeface="MiSans" panose="02010600030101010101" charset="-122"/>
              </a:rPr>
              <a:t>语法结构。</a:t>
            </a:r>
          </a:p>
        </p:txBody>
      </p:sp>
    </p:spTree>
    <p:extLst>
      <p:ext uri="{BB962C8B-B14F-4D97-AF65-F5344CB8AC3E}">
        <p14:creationId xmlns:p14="http://schemas.microsoft.com/office/powerpoint/2010/main" val="3022136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 name="Shape 0"/>
          <p:cNvSpPr/>
          <p:nvPr/>
        </p:nvSpPr>
        <p:spPr>
          <a:xfrm flipH="1">
            <a:off x="1055159" y="5524486"/>
            <a:ext cx="4855497" cy="0"/>
          </a:xfrm>
          <a:prstGeom prst="line">
            <a:avLst/>
          </a:prstGeom>
          <a:noFill/>
          <a:ln w="3175">
            <a:solidFill>
              <a:srgbClr val="000000"/>
            </a:solidFill>
            <a:prstDash val="solid"/>
            <a:headEnd type="none"/>
            <a:tailEnd type="none"/>
          </a:ln>
        </p:spPr>
      </p:sp>
      <p:sp>
        <p:nvSpPr>
          <p:cNvPr id="4" name="Shape 1"/>
          <p:cNvSpPr/>
          <p:nvPr/>
        </p:nvSpPr>
        <p:spPr>
          <a:xfrm>
            <a:off x="11123915" y="697626"/>
            <a:ext cx="0" cy="5829300"/>
          </a:xfrm>
          <a:prstGeom prst="line">
            <a:avLst/>
          </a:prstGeom>
          <a:noFill/>
          <a:ln w="3175">
            <a:solidFill>
              <a:srgbClr val="000000"/>
            </a:solidFill>
            <a:prstDash val="solid"/>
            <a:headEnd type="none"/>
            <a:tailEnd type="none"/>
          </a:ln>
        </p:spPr>
      </p:sp>
      <p:sp>
        <p:nvSpPr>
          <p:cNvPr id="5" name="Text 2"/>
          <p:cNvSpPr/>
          <p:nvPr/>
        </p:nvSpPr>
        <p:spPr>
          <a:xfrm>
            <a:off x="1155429" y="1270157"/>
            <a:ext cx="10071948" cy="544490"/>
          </a:xfrm>
          <a:prstGeom prst="rect">
            <a:avLst/>
          </a:prstGeom>
          <a:noFill/>
          <a:ln/>
        </p:spPr>
        <p:txBody>
          <a:bodyPr wrap="square" lIns="90043" tIns="46863" rIns="90043" bIns="46863"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MERGE SIMPLIFY (</a:t>
            </a:r>
            <a:r>
              <a:rPr kumimoji="0" lang="zh-CN" altLang="en-US" sz="32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合并与简化</a:t>
            </a:r>
            <a:r>
              <a:rPr kumimoji="0" lang="en-US" altLang="zh-CN" sz="32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2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 </a:t>
            </a:r>
            <a:endParaRPr kumimoji="0" lang="zh-CN" altLang="en-US" sz="3200" b="1"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endParaRPr>
          </a:p>
        </p:txBody>
      </p:sp>
      <p:sp>
        <p:nvSpPr>
          <p:cNvPr id="7" name="Text 4"/>
          <p:cNvSpPr/>
          <p:nvPr/>
        </p:nvSpPr>
        <p:spPr>
          <a:xfrm>
            <a:off x="1155429" y="2896937"/>
            <a:ext cx="4433648" cy="1489075"/>
          </a:xfrm>
          <a:prstGeom prst="rect">
            <a:avLst/>
          </a:prstGeom>
          <a:noFill/>
          <a:ln/>
        </p:spPr>
        <p:txBody>
          <a:bodyPr wrap="square" lIns="91440" tIns="45720" rIns="91440" bIns="45720" rtlCol="0" anchor="t"/>
          <a:lstStyle/>
          <a:p>
            <a:pPr marL="0" marR="0" lvl="0" indent="0" algn="just" defTabSz="914400" rtl="0" eaLnBrk="1" fontAlgn="auto" latinLnBrk="0" hangingPunct="1">
              <a:lnSpc>
                <a:spcPct val="13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 name="文本框 7">
            <a:extLst>
              <a:ext uri="{FF2B5EF4-FFF2-40B4-BE49-F238E27FC236}">
                <a16:creationId xmlns:a16="http://schemas.microsoft.com/office/drawing/2014/main" id="{A7A1A010-32B9-4270-868A-7B05729FA22E}"/>
              </a:ext>
            </a:extLst>
          </p:cNvPr>
          <p:cNvSpPr txBox="1"/>
          <p:nvPr/>
        </p:nvSpPr>
        <p:spPr>
          <a:xfrm>
            <a:off x="1563832" y="2002916"/>
            <a:ext cx="9040090" cy="3527184"/>
          </a:xfrm>
          <a:prstGeom prst="rect">
            <a:avLst/>
          </a:prstGeom>
          <a:noFill/>
        </p:spPr>
        <p:txBody>
          <a:bodyPr wrap="square" rtlCol="0">
            <a:spAutoFit/>
          </a:bodyPr>
          <a:lstStyle/>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modules/conditionextractor.py (</a:t>
            </a:r>
            <a:r>
              <a:rPr lang="zh-CN" altLang="en-US" dirty="0">
                <a:latin typeface="MiSans" panose="02010600030101010101" charset="-122"/>
                <a:ea typeface="MiSans" panose="02010600030101010101" charset="-122"/>
                <a:cs typeface="MiSans" panose="02010600030101010101" charset="-122"/>
              </a:rPr>
              <a:t>复杂条件拆解</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把复杂的 </a:t>
            </a:r>
            <a:r>
              <a:rPr lang="en-US" altLang="zh-CN" dirty="0">
                <a:latin typeface="MiSans" panose="02010600030101010101" charset="-122"/>
                <a:ea typeface="MiSans" panose="02010600030101010101" charset="-122"/>
                <a:cs typeface="MiSans" panose="02010600030101010101" charset="-122"/>
              </a:rPr>
              <a:t>if </a:t>
            </a:r>
            <a:r>
              <a:rPr lang="zh-CN" altLang="en-US" dirty="0">
                <a:latin typeface="MiSans" panose="02010600030101010101" charset="-122"/>
                <a:ea typeface="MiSans" panose="02010600030101010101" charset="-122"/>
                <a:cs typeface="MiSans" panose="02010600030101010101" charset="-122"/>
              </a:rPr>
              <a:t>条件拆开。</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例如： </a:t>
            </a:r>
            <a:r>
              <a:rPr lang="en-US" altLang="zh-CN" dirty="0">
                <a:latin typeface="MiSans" panose="02010600030101010101" charset="-122"/>
                <a:ea typeface="MiSans" panose="02010600030101010101" charset="-122"/>
                <a:cs typeface="MiSans" panose="02010600030101010101" charset="-122"/>
              </a:rPr>
              <a:t>if (a &gt; 5 &amp;&amp; b &lt; 3)</a:t>
            </a:r>
            <a:r>
              <a:rPr lang="zh-CN" altLang="en-US" dirty="0">
                <a:latin typeface="MiSans" panose="02010600030101010101" charset="-122"/>
                <a:ea typeface="MiSans" panose="02010600030101010101" charset="-122"/>
                <a:cs typeface="MiSans" panose="02010600030101010101" charset="-122"/>
              </a:rPr>
              <a:t>改成 </a:t>
            </a:r>
            <a:r>
              <a:rPr lang="en-US" altLang="zh-CN" dirty="0">
                <a:latin typeface="MiSans" panose="02010600030101010101" charset="-122"/>
                <a:ea typeface="MiSans" panose="02010600030101010101" charset="-122"/>
                <a:cs typeface="MiSans" panose="02010600030101010101" charset="-122"/>
              </a:rPr>
              <a:t>_Bool temp = (a &gt; 5 &amp;&amp; b &lt; 3); if (temp) ...</a:t>
            </a:r>
          </a:p>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modules/varnames.py (</a:t>
            </a:r>
            <a:r>
              <a:rPr lang="zh-CN" altLang="en-US" dirty="0">
                <a:latin typeface="MiSans" panose="02010600030101010101" charset="-122"/>
                <a:ea typeface="MiSans" panose="02010600030101010101" charset="-122"/>
                <a:cs typeface="MiSans" panose="02010600030101010101" charset="-122"/>
              </a:rPr>
              <a:t>变量重命名</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为所有局部变量打上唯一“标签”。</a:t>
            </a:r>
            <a:endParaRPr lang="en-US" altLang="zh-CN" dirty="0">
              <a:latin typeface="MiSans" panose="02010600030101010101" charset="-122"/>
              <a:ea typeface="MiSans" panose="02010600030101010101" charset="-122"/>
              <a:cs typeface="MiSans" panose="02010600030101010101" charset="-122"/>
            </a:endParaRP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例如：将两个线程里的同名局部变量 </a:t>
            </a:r>
            <a:r>
              <a:rPr lang="en-US" altLang="zh-CN" dirty="0">
                <a:latin typeface="MiSans" panose="02010600030101010101" charset="-122"/>
                <a:ea typeface="MiSans" panose="02010600030101010101" charset="-122"/>
                <a:cs typeface="MiSans" panose="02010600030101010101" charset="-122"/>
              </a:rPr>
              <a:t>int </a:t>
            </a:r>
            <a:r>
              <a:rPr lang="en-US" altLang="zh-CN" dirty="0" err="1">
                <a:latin typeface="MiSans" panose="02010600030101010101" charset="-122"/>
                <a:ea typeface="MiSans" panose="02010600030101010101" charset="-122"/>
                <a:cs typeface="MiSans" panose="02010600030101010101" charset="-122"/>
              </a:rPr>
              <a:t>i</a:t>
            </a:r>
            <a:r>
              <a:rPr lang="en-US" altLang="zh-CN" dirty="0">
                <a:latin typeface="MiSans" panose="02010600030101010101" charset="-122"/>
                <a:ea typeface="MiSans" panose="02010600030101010101" charset="-122"/>
                <a:cs typeface="MiSans" panose="02010600030101010101" charset="-122"/>
              </a:rPr>
              <a:t>; </a:t>
            </a:r>
            <a:r>
              <a:rPr lang="zh-CN" altLang="en-US" dirty="0">
                <a:latin typeface="MiSans" panose="02010600030101010101" charset="-122"/>
                <a:ea typeface="MiSans" panose="02010600030101010101" charset="-122"/>
                <a:cs typeface="MiSans" panose="02010600030101010101" charset="-122"/>
              </a:rPr>
              <a:t>重命名为 </a:t>
            </a:r>
            <a:r>
              <a:rPr lang="en-US" altLang="zh-CN" dirty="0">
                <a:latin typeface="MiSans" panose="02010600030101010101" charset="-122"/>
                <a:ea typeface="MiSans" panose="02010600030101010101" charset="-122"/>
                <a:cs typeface="MiSans" panose="02010600030101010101" charset="-122"/>
              </a:rPr>
              <a:t>__cs_local_t1_i </a:t>
            </a:r>
            <a:r>
              <a:rPr lang="zh-CN" altLang="en-US" dirty="0">
                <a:latin typeface="MiSans" panose="02010600030101010101" charset="-122"/>
                <a:ea typeface="MiSans" panose="02010600030101010101" charset="-122"/>
                <a:cs typeface="MiSans" panose="02010600030101010101" charset="-122"/>
              </a:rPr>
              <a:t>和 </a:t>
            </a:r>
            <a:r>
              <a:rPr lang="en-US" altLang="zh-CN" dirty="0">
                <a:latin typeface="MiSans" panose="02010600030101010101" charset="-122"/>
                <a:ea typeface="MiSans" panose="02010600030101010101" charset="-122"/>
                <a:cs typeface="MiSans" panose="02010600030101010101" charset="-122"/>
              </a:rPr>
              <a:t>__cs_local_t2_i</a:t>
            </a:r>
            <a:r>
              <a:rPr lang="zh-CN" altLang="en-US" dirty="0">
                <a:latin typeface="MiSans" panose="02010600030101010101" charset="-122"/>
                <a:ea typeface="MiSans" panose="02010600030101010101" charset="-122"/>
                <a:cs typeface="MiSans" panose="02010600030101010101" charset="-122"/>
              </a:rPr>
              <a:t>。</a:t>
            </a:r>
            <a:endParaRPr lang="en-US" altLang="zh-CN" dirty="0">
              <a:latin typeface="MiSans" panose="02010600030101010101" charset="-122"/>
              <a:ea typeface="MiSans" panose="02010600030101010101" charset="-122"/>
              <a:cs typeface="MiSans" panose="02010600030101010101" charset="-122"/>
            </a:endParaRP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防止所有代码被压到 </a:t>
            </a:r>
            <a:r>
              <a:rPr lang="en-US" altLang="zh-CN" dirty="0">
                <a:latin typeface="MiSans" panose="02010600030101010101" charset="-122"/>
                <a:ea typeface="MiSans" panose="02010600030101010101" charset="-122"/>
                <a:cs typeface="MiSans" panose="02010600030101010101" charset="-122"/>
              </a:rPr>
              <a:t>main </a:t>
            </a:r>
            <a:r>
              <a:rPr lang="zh-CN" altLang="en-US" dirty="0">
                <a:latin typeface="MiSans" panose="02010600030101010101" charset="-122"/>
                <a:ea typeface="MiSans" panose="02010600030101010101" charset="-122"/>
                <a:cs typeface="MiSans" panose="02010600030101010101" charset="-122"/>
              </a:rPr>
              <a:t>函数后发生变量名冲突。</a:t>
            </a:r>
            <a:endParaRPr lang="en-US" altLang="zh-CN" dirty="0">
              <a:latin typeface="MiSans" panose="02010600030101010101" charset="-122"/>
              <a:ea typeface="MiSans" panose="02010600030101010101" charset="-122"/>
              <a:cs typeface="MiSans" panose="02010600030101010101" charset="-122"/>
            </a:endParaRPr>
          </a:p>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modules/dowhileconverter.py (</a:t>
            </a:r>
            <a:r>
              <a:rPr lang="zh-CN" altLang="en-US" dirty="0">
                <a:latin typeface="MiSans" panose="02010600030101010101" charset="-122"/>
                <a:ea typeface="MiSans" panose="02010600030101010101" charset="-122"/>
                <a:cs typeface="MiSans" panose="02010600030101010101" charset="-122"/>
              </a:rPr>
              <a:t>将</a:t>
            </a:r>
            <a:r>
              <a:rPr lang="en-US" altLang="zh-CN" dirty="0">
                <a:latin typeface="MiSans" panose="02010600030101010101" charset="-122"/>
                <a:ea typeface="MiSans" panose="02010600030101010101" charset="-122"/>
                <a:cs typeface="MiSans" panose="02010600030101010101" charset="-122"/>
              </a:rPr>
              <a:t>do while</a:t>
            </a:r>
            <a:r>
              <a:rPr lang="zh-CN" altLang="en-US" dirty="0">
                <a:latin typeface="MiSans" panose="02010600030101010101" charset="-122"/>
                <a:ea typeface="MiSans" panose="02010600030101010101" charset="-122"/>
                <a:cs typeface="MiSans" panose="02010600030101010101" charset="-122"/>
              </a:rPr>
              <a:t>和</a:t>
            </a:r>
            <a:r>
              <a:rPr lang="en-US" altLang="zh-CN" dirty="0">
                <a:latin typeface="MiSans" panose="02010600030101010101" charset="-122"/>
                <a:ea typeface="MiSans" panose="02010600030101010101" charset="-122"/>
                <a:cs typeface="MiSans" panose="02010600030101010101" charset="-122"/>
              </a:rPr>
              <a:t>for</a:t>
            </a:r>
            <a:r>
              <a:rPr lang="zh-CN" altLang="en-US" dirty="0">
                <a:latin typeface="MiSans" panose="02010600030101010101" charset="-122"/>
                <a:ea typeface="MiSans" panose="02010600030101010101" charset="-122"/>
                <a:cs typeface="MiSans" panose="02010600030101010101" charset="-122"/>
              </a:rPr>
              <a:t>循环统一化为</a:t>
            </a:r>
            <a:r>
              <a:rPr lang="en-US" altLang="zh-CN" dirty="0">
                <a:latin typeface="MiSans" panose="02010600030101010101" charset="-122"/>
                <a:ea typeface="MiSans" panose="02010600030101010101" charset="-122"/>
                <a:cs typeface="MiSans" panose="02010600030101010101" charset="-122"/>
              </a:rPr>
              <a:t>while</a:t>
            </a:r>
            <a:r>
              <a:rPr lang="zh-CN" altLang="en-US" dirty="0">
                <a:latin typeface="MiSans" panose="02010600030101010101" charset="-122"/>
                <a:ea typeface="MiSans" panose="02010600030101010101" charset="-122"/>
                <a:cs typeface="MiSans" panose="02010600030101010101" charset="-122"/>
              </a:rPr>
              <a:t>循环</a:t>
            </a:r>
            <a:r>
              <a:rPr lang="en-US" altLang="zh-CN" dirty="0">
                <a:latin typeface="MiSans" panose="02010600030101010101" charset="-122"/>
                <a:ea typeface="MiSans" panose="02010600030101010101" charset="-122"/>
                <a:cs typeface="MiSans" panose="02010600030101010101" charset="-122"/>
              </a:rPr>
              <a:t>) </a:t>
            </a:r>
          </a:p>
          <a:p>
            <a:pPr marL="742950" lvl="1"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do { ... } while (</a:t>
            </a:r>
            <a:r>
              <a:rPr lang="en-US" altLang="zh-CN" dirty="0" err="1">
                <a:latin typeface="MiSans" panose="02010600030101010101" charset="-122"/>
                <a:ea typeface="MiSans" panose="02010600030101010101" charset="-122"/>
                <a:cs typeface="MiSans" panose="02010600030101010101" charset="-122"/>
              </a:rPr>
              <a:t>cond</a:t>
            </a:r>
            <a:r>
              <a:rPr lang="en-US" altLang="zh-CN" dirty="0">
                <a:latin typeface="MiSans" panose="02010600030101010101" charset="-122"/>
                <a:ea typeface="MiSans" panose="02010600030101010101" charset="-122"/>
                <a:cs typeface="MiSans" panose="02010600030101010101" charset="-122"/>
              </a:rPr>
              <a:t>);</a:t>
            </a:r>
            <a:r>
              <a:rPr lang="zh-CN" altLang="en-US" dirty="0">
                <a:latin typeface="MiSans" panose="02010600030101010101" charset="-122"/>
                <a:ea typeface="MiSans" panose="02010600030101010101" charset="-122"/>
                <a:cs typeface="MiSans" panose="02010600030101010101" charset="-122"/>
              </a:rPr>
              <a:t>改写为“第一次必进 </a:t>
            </a:r>
            <a:r>
              <a:rPr lang="en-US" altLang="zh-CN" dirty="0">
                <a:latin typeface="MiSans" panose="02010600030101010101" charset="-122"/>
                <a:ea typeface="MiSans" panose="02010600030101010101" charset="-122"/>
                <a:cs typeface="MiSans" panose="02010600030101010101" charset="-122"/>
              </a:rPr>
              <a:t>+ while”</a:t>
            </a:r>
            <a:r>
              <a:rPr lang="zh-CN" altLang="en-US" dirty="0">
                <a:latin typeface="MiSans" panose="02010600030101010101" charset="-122"/>
                <a:ea typeface="MiSans" panose="02010600030101010101" charset="-122"/>
                <a:cs typeface="MiSans" panose="02010600030101010101" charset="-122"/>
              </a:rPr>
              <a:t>的等价结构；</a:t>
            </a:r>
            <a:endParaRPr lang="en-US" altLang="zh-CN" dirty="0">
              <a:latin typeface="MiSans" panose="02010600030101010101" charset="-122"/>
              <a:ea typeface="MiSans" panose="02010600030101010101" charset="-122"/>
              <a:cs typeface="MiSans" panose="02010600030101010101" charset="-122"/>
            </a:endParaRPr>
          </a:p>
        </p:txBody>
      </p:sp>
      <p:sp>
        <p:nvSpPr>
          <p:cNvPr id="10" name="Shape 2">
            <a:extLst>
              <a:ext uri="{FF2B5EF4-FFF2-40B4-BE49-F238E27FC236}">
                <a16:creationId xmlns:a16="http://schemas.microsoft.com/office/drawing/2014/main" id="{85052D25-D9C4-41C5-B6EE-F9ADACDC6676}"/>
              </a:ext>
            </a:extLst>
          </p:cNvPr>
          <p:cNvSpPr/>
          <p:nvPr/>
        </p:nvSpPr>
        <p:spPr>
          <a:xfrm>
            <a:off x="869351" y="1478417"/>
            <a:ext cx="266740" cy="266740"/>
          </a:xfrm>
          <a:prstGeom prst="rect">
            <a:avLst/>
          </a:prstGeom>
          <a:solidFill>
            <a:srgbClr val="000000"/>
          </a:solidFill>
          <a:ln/>
        </p:spPr>
      </p:sp>
    </p:spTree>
    <p:extLst>
      <p:ext uri="{BB962C8B-B14F-4D97-AF65-F5344CB8AC3E}">
        <p14:creationId xmlns:p14="http://schemas.microsoft.com/office/powerpoint/2010/main" val="909223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 name="Shape 0"/>
          <p:cNvSpPr/>
          <p:nvPr/>
        </p:nvSpPr>
        <p:spPr>
          <a:xfrm flipH="1">
            <a:off x="1055159" y="5491880"/>
            <a:ext cx="4855497" cy="0"/>
          </a:xfrm>
          <a:prstGeom prst="line">
            <a:avLst/>
          </a:prstGeom>
          <a:noFill/>
          <a:ln w="3175">
            <a:solidFill>
              <a:srgbClr val="000000"/>
            </a:solidFill>
            <a:prstDash val="solid"/>
            <a:headEnd type="none"/>
            <a:tailEnd type="none"/>
          </a:ln>
        </p:spPr>
      </p:sp>
      <p:sp>
        <p:nvSpPr>
          <p:cNvPr id="4" name="Shape 1"/>
          <p:cNvSpPr/>
          <p:nvPr/>
        </p:nvSpPr>
        <p:spPr>
          <a:xfrm>
            <a:off x="11123915" y="665020"/>
            <a:ext cx="0" cy="5829300"/>
          </a:xfrm>
          <a:prstGeom prst="line">
            <a:avLst/>
          </a:prstGeom>
          <a:noFill/>
          <a:ln w="3175">
            <a:solidFill>
              <a:srgbClr val="000000"/>
            </a:solidFill>
            <a:prstDash val="solid"/>
            <a:headEnd type="none"/>
            <a:tailEnd type="none"/>
          </a:ln>
        </p:spPr>
      </p:sp>
      <p:sp>
        <p:nvSpPr>
          <p:cNvPr id="5" name="Text 2"/>
          <p:cNvSpPr/>
          <p:nvPr/>
        </p:nvSpPr>
        <p:spPr>
          <a:xfrm>
            <a:off x="1155429" y="198464"/>
            <a:ext cx="7146907" cy="683260"/>
          </a:xfrm>
          <a:prstGeom prst="rect">
            <a:avLst/>
          </a:prstGeom>
          <a:noFill/>
          <a:ln/>
        </p:spPr>
        <p:txBody>
          <a:bodyPr wrap="square" lIns="90043" tIns="46863" rIns="90043" bIns="46863" rtlCol="0" anchor="t"/>
          <a:lstStyle/>
          <a:p>
            <a:r>
              <a:rPr lang="en-US" altLang="zh-CN" sz="3200" dirty="0">
                <a:latin typeface="MiSans" panose="02010600030101010101" charset="-122"/>
                <a:ea typeface="MiSans" panose="02010600030101010101" charset="-122"/>
                <a:cs typeface="MiSans" panose="02010600030101010101" charset="-122"/>
              </a:rPr>
              <a:t>BOUND PROGRAM (</a:t>
            </a:r>
            <a:r>
              <a:rPr lang="zh-CN" altLang="en-US" sz="3200" dirty="0">
                <a:latin typeface="MiSans" panose="02010600030101010101" charset="-122"/>
                <a:ea typeface="MiSans" panose="02010600030101010101" charset="-122"/>
                <a:cs typeface="MiSans" panose="02010600030101010101" charset="-122"/>
              </a:rPr>
              <a:t>有界化</a:t>
            </a:r>
            <a:r>
              <a:rPr lang="en-US" altLang="zh-CN" sz="3200" dirty="0">
                <a:latin typeface="MiSans" panose="02010600030101010101" charset="-122"/>
                <a:ea typeface="MiSans" panose="02010600030101010101" charset="-122"/>
                <a:cs typeface="MiSans" panose="02010600030101010101" charset="-122"/>
              </a:rPr>
              <a:t>/</a:t>
            </a:r>
            <a:r>
              <a:rPr lang="zh-CN" altLang="en-US" sz="3200" dirty="0">
                <a:latin typeface="MiSans" panose="02010600030101010101" charset="-122"/>
                <a:ea typeface="MiSans" panose="02010600030101010101" charset="-122"/>
                <a:cs typeface="MiSans" panose="02010600030101010101" charset="-122"/>
              </a:rPr>
              <a:t>绑定程序</a:t>
            </a:r>
            <a:r>
              <a:rPr lang="en-US" altLang="zh-CN" sz="3200" dirty="0">
                <a:latin typeface="MiSans" panose="02010600030101010101" charset="-122"/>
                <a:ea typeface="MiSans" panose="02010600030101010101" charset="-122"/>
                <a:cs typeface="MiSans" panose="02010600030101010101" charset="-122"/>
              </a:rPr>
              <a:t>)</a:t>
            </a:r>
            <a:endParaRPr lang="zh-CN" altLang="en-US" sz="3200" b="1" dirty="0">
              <a:latin typeface="MiSans" panose="02010600030101010101" charset="-122"/>
              <a:ea typeface="MiSans" panose="02010600030101010101" charset="-122"/>
              <a:cs typeface="MiSans" panose="02010600030101010101" charset="-122"/>
            </a:endParaRPr>
          </a:p>
        </p:txBody>
      </p:sp>
      <p:sp>
        <p:nvSpPr>
          <p:cNvPr id="7" name="Text 4"/>
          <p:cNvSpPr/>
          <p:nvPr/>
        </p:nvSpPr>
        <p:spPr>
          <a:xfrm>
            <a:off x="1155429" y="2864331"/>
            <a:ext cx="4433648" cy="1489075"/>
          </a:xfrm>
          <a:prstGeom prst="rect">
            <a:avLst/>
          </a:prstGeom>
          <a:noFill/>
          <a:ln/>
        </p:spPr>
        <p:txBody>
          <a:bodyPr wrap="square" lIns="91440" tIns="45720" rIns="91440" bIns="45720" rtlCol="0" anchor="t"/>
          <a:lstStyle/>
          <a:p>
            <a:pPr marL="0" marR="0" lvl="0" indent="0" algn="just" defTabSz="914400" rtl="0" eaLnBrk="1" fontAlgn="auto" latinLnBrk="0" hangingPunct="1">
              <a:lnSpc>
                <a:spcPct val="13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 name="文本框 7">
            <a:extLst>
              <a:ext uri="{FF2B5EF4-FFF2-40B4-BE49-F238E27FC236}">
                <a16:creationId xmlns:a16="http://schemas.microsoft.com/office/drawing/2014/main" id="{A7A1A010-32B9-4270-868A-7B05729FA22E}"/>
              </a:ext>
            </a:extLst>
          </p:cNvPr>
          <p:cNvSpPr txBox="1"/>
          <p:nvPr/>
        </p:nvSpPr>
        <p:spPr>
          <a:xfrm>
            <a:off x="1563832" y="1657359"/>
            <a:ext cx="9040090" cy="2834687"/>
          </a:xfrm>
          <a:prstGeom prst="rect">
            <a:avLst/>
          </a:prstGeom>
          <a:noFill/>
        </p:spPr>
        <p:txBody>
          <a:bodyPr wrap="square" rtlCol="0">
            <a:spAutoFit/>
          </a:bodyPr>
          <a:lstStyle/>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modules/inliner.py (</a:t>
            </a:r>
            <a:r>
              <a:rPr lang="zh-CN" altLang="en-US" dirty="0">
                <a:latin typeface="MiSans" panose="02010600030101010101" charset="-122"/>
                <a:ea typeface="MiSans" panose="02010600030101010101" charset="-122"/>
                <a:cs typeface="MiSans" panose="02010600030101010101" charset="-122"/>
              </a:rPr>
              <a:t>函数内联</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消除“函数调用”。</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作用：找到 </a:t>
            </a:r>
            <a:r>
              <a:rPr lang="en-US" altLang="zh-CN" dirty="0" err="1">
                <a:latin typeface="MiSans" panose="02010600030101010101" charset="-122"/>
                <a:ea typeface="MiSans" panose="02010600030101010101" charset="-122"/>
                <a:cs typeface="MiSans" panose="02010600030101010101" charset="-122"/>
              </a:rPr>
              <a:t>my_func</a:t>
            </a:r>
            <a:r>
              <a:rPr lang="en-US" altLang="zh-CN" dirty="0">
                <a:latin typeface="MiSans" panose="02010600030101010101" charset="-122"/>
                <a:ea typeface="MiSans" panose="02010600030101010101" charset="-122"/>
                <a:cs typeface="MiSans" panose="02010600030101010101" charset="-122"/>
              </a:rPr>
              <a:t>() </a:t>
            </a:r>
            <a:r>
              <a:rPr lang="zh-CN" altLang="en-US" dirty="0">
                <a:latin typeface="MiSans" panose="02010600030101010101" charset="-122"/>
                <a:ea typeface="MiSans" panose="02010600030101010101" charset="-122"/>
                <a:cs typeface="MiSans" panose="02010600030101010101" charset="-122"/>
              </a:rPr>
              <a:t>调用点，然后把 </a:t>
            </a:r>
            <a:r>
              <a:rPr lang="en-US" altLang="zh-CN" dirty="0" err="1">
                <a:latin typeface="MiSans" panose="02010600030101010101" charset="-122"/>
                <a:ea typeface="MiSans" panose="02010600030101010101" charset="-122"/>
                <a:cs typeface="MiSans" panose="02010600030101010101" charset="-122"/>
              </a:rPr>
              <a:t>my_func</a:t>
            </a:r>
            <a:r>
              <a:rPr lang="en-US" altLang="zh-CN" dirty="0">
                <a:latin typeface="MiSans" panose="02010600030101010101" charset="-122"/>
                <a:ea typeface="MiSans" panose="02010600030101010101" charset="-122"/>
                <a:cs typeface="MiSans" panose="02010600030101010101" charset="-122"/>
              </a:rPr>
              <a:t> </a:t>
            </a:r>
            <a:r>
              <a:rPr lang="zh-CN" altLang="en-US" dirty="0">
                <a:latin typeface="MiSans" panose="02010600030101010101" charset="-122"/>
                <a:ea typeface="MiSans" panose="02010600030101010101" charset="-122"/>
                <a:cs typeface="MiSans" panose="02010600030101010101" charset="-122"/>
              </a:rPr>
              <a:t>的全部代码复制粘贴到那个位置。</a:t>
            </a:r>
          </a:p>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modules/unroller.py (</a:t>
            </a:r>
            <a:r>
              <a:rPr lang="zh-CN" altLang="en-US" dirty="0">
                <a:latin typeface="MiSans" panose="02010600030101010101" charset="-122"/>
                <a:ea typeface="MiSans" panose="02010600030101010101" charset="-122"/>
                <a:cs typeface="MiSans" panose="02010600030101010101" charset="-122"/>
              </a:rPr>
              <a:t>循环展开</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消除“循环”。</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作用：根据 </a:t>
            </a:r>
            <a:r>
              <a:rPr lang="en-US" altLang="zh-CN" dirty="0">
                <a:latin typeface="MiSans" panose="02010600030101010101" charset="-122"/>
                <a:ea typeface="MiSans" panose="02010600030101010101" charset="-122"/>
                <a:cs typeface="MiSans" panose="02010600030101010101" charset="-122"/>
              </a:rPr>
              <a:t>--unwind N</a:t>
            </a:r>
            <a:r>
              <a:rPr lang="zh-CN" altLang="en-US" dirty="0">
                <a:latin typeface="MiSans" panose="02010600030101010101" charset="-122"/>
                <a:ea typeface="MiSans" panose="02010600030101010101" charset="-122"/>
                <a:cs typeface="MiSans" panose="02010600030101010101" charset="-122"/>
              </a:rPr>
              <a:t>，把 </a:t>
            </a:r>
            <a:r>
              <a:rPr lang="en-US" altLang="zh-CN" dirty="0">
                <a:latin typeface="MiSans" panose="02010600030101010101" charset="-122"/>
                <a:ea typeface="MiSans" panose="02010600030101010101" charset="-122"/>
                <a:cs typeface="MiSans" panose="02010600030101010101" charset="-122"/>
              </a:rPr>
              <a:t>while </a:t>
            </a:r>
            <a:r>
              <a:rPr lang="zh-CN" altLang="en-US" dirty="0">
                <a:latin typeface="MiSans" panose="02010600030101010101" charset="-122"/>
                <a:ea typeface="MiSans" panose="02010600030101010101" charset="-122"/>
                <a:cs typeface="MiSans" panose="02010600030101010101" charset="-122"/>
              </a:rPr>
              <a:t>循环复制 </a:t>
            </a:r>
            <a:r>
              <a:rPr lang="en-US" altLang="zh-CN" dirty="0">
                <a:latin typeface="MiSans" panose="02010600030101010101" charset="-122"/>
                <a:ea typeface="MiSans" panose="02010600030101010101" charset="-122"/>
                <a:cs typeface="MiSans" panose="02010600030101010101" charset="-122"/>
              </a:rPr>
              <a:t>N </a:t>
            </a:r>
            <a:r>
              <a:rPr lang="zh-CN" altLang="en-US" dirty="0">
                <a:latin typeface="MiSans" panose="02010600030101010101" charset="-122"/>
                <a:ea typeface="MiSans" panose="02010600030101010101" charset="-122"/>
                <a:cs typeface="MiSans" panose="02010600030101010101" charset="-122"/>
              </a:rPr>
              <a:t>遍，用 </a:t>
            </a:r>
            <a:r>
              <a:rPr lang="en-US" altLang="zh-CN" dirty="0">
                <a:latin typeface="MiSans" panose="02010600030101010101" charset="-122"/>
                <a:ea typeface="MiSans" panose="02010600030101010101" charset="-122"/>
                <a:cs typeface="MiSans" panose="02010600030101010101" charset="-122"/>
              </a:rPr>
              <a:t>if </a:t>
            </a:r>
            <a:r>
              <a:rPr lang="zh-CN" altLang="en-US" dirty="0">
                <a:latin typeface="MiSans" panose="02010600030101010101" charset="-122"/>
                <a:ea typeface="MiSans" panose="02010600030101010101" charset="-122"/>
                <a:cs typeface="MiSans" panose="02010600030101010101" charset="-122"/>
              </a:rPr>
              <a:t>包裹。</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模型检测器无法处理无限循环，此举将循环变为有限的直线代码。</a:t>
            </a:r>
          </a:p>
        </p:txBody>
      </p:sp>
      <p:sp>
        <p:nvSpPr>
          <p:cNvPr id="10" name="Shape 2">
            <a:extLst>
              <a:ext uri="{FF2B5EF4-FFF2-40B4-BE49-F238E27FC236}">
                <a16:creationId xmlns:a16="http://schemas.microsoft.com/office/drawing/2014/main" id="{85052D25-D9C4-41C5-B6EE-F9ADACDC6676}"/>
              </a:ext>
            </a:extLst>
          </p:cNvPr>
          <p:cNvSpPr/>
          <p:nvPr/>
        </p:nvSpPr>
        <p:spPr>
          <a:xfrm>
            <a:off x="869351" y="406724"/>
            <a:ext cx="266740" cy="266740"/>
          </a:xfrm>
          <a:prstGeom prst="rect">
            <a:avLst/>
          </a:prstGeom>
          <a:solidFill>
            <a:srgbClr val="000000"/>
          </a:solidFill>
          <a:ln/>
        </p:spPr>
      </p:sp>
      <p:pic>
        <p:nvPicPr>
          <p:cNvPr id="9" name="图片 8">
            <a:extLst>
              <a:ext uri="{FF2B5EF4-FFF2-40B4-BE49-F238E27FC236}">
                <a16:creationId xmlns:a16="http://schemas.microsoft.com/office/drawing/2014/main" id="{FFD27C6D-EAE1-437F-B6F8-617708B4109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02179" y="4436669"/>
            <a:ext cx="11253759" cy="2469335"/>
          </a:xfrm>
          <a:prstGeom prst="rect">
            <a:avLst/>
          </a:prstGeom>
        </p:spPr>
      </p:pic>
      <p:sp>
        <p:nvSpPr>
          <p:cNvPr id="11" name="文本框 10">
            <a:extLst>
              <a:ext uri="{FF2B5EF4-FFF2-40B4-BE49-F238E27FC236}">
                <a16:creationId xmlns:a16="http://schemas.microsoft.com/office/drawing/2014/main" id="{2067AE0E-AC40-49A0-AB81-B562CF3F7371}"/>
              </a:ext>
            </a:extLst>
          </p:cNvPr>
          <p:cNvSpPr txBox="1"/>
          <p:nvPr/>
        </p:nvSpPr>
        <p:spPr>
          <a:xfrm>
            <a:off x="1155429" y="854043"/>
            <a:ext cx="8738754" cy="830997"/>
          </a:xfrm>
          <a:prstGeom prst="rect">
            <a:avLst/>
          </a:prstGeom>
          <a:noFill/>
        </p:spPr>
        <p:txBody>
          <a:bodyPr wrap="square" rtlCol="0">
            <a:spAutoFit/>
          </a:bodyPr>
          <a:lstStyle/>
          <a:p>
            <a:pPr marL="285750" indent="-285750">
              <a:buFont typeface="Wingdings" panose="05000000000000000000" pitchFamily="2" charset="2"/>
              <a:buChar char="Ø"/>
            </a:pPr>
            <a:r>
              <a:rPr lang="zh-CN" altLang="en-US" sz="2400" dirty="0">
                <a:latin typeface="MiSans" panose="02010600030101010101" charset="-122"/>
                <a:ea typeface="MiSans" panose="02010600030101010101" charset="-122"/>
                <a:cs typeface="MiSans" panose="02010600030101010101" charset="-122"/>
              </a:rPr>
              <a:t>根据 </a:t>
            </a:r>
            <a:r>
              <a:rPr lang="en-US" altLang="zh-CN" sz="2400" dirty="0">
                <a:latin typeface="MiSans" panose="02010600030101010101" charset="-122"/>
                <a:ea typeface="MiSans" panose="02010600030101010101" charset="-122"/>
                <a:cs typeface="MiSans" panose="02010600030101010101" charset="-122"/>
              </a:rPr>
              <a:t>unwind </a:t>
            </a:r>
            <a:r>
              <a:rPr lang="zh-CN" altLang="en-US" sz="2400" dirty="0">
                <a:latin typeface="MiSans" panose="02010600030101010101" charset="-122"/>
                <a:ea typeface="MiSans" panose="02010600030101010101" charset="-122"/>
                <a:cs typeface="MiSans" panose="02010600030101010101" charset="-122"/>
              </a:rPr>
              <a:t>参数，将无限循环和函数调用展开，使程序变为“有限”的直线代码。</a:t>
            </a:r>
          </a:p>
        </p:txBody>
      </p:sp>
      <p:sp>
        <p:nvSpPr>
          <p:cNvPr id="12" name="矩形 11">
            <a:extLst>
              <a:ext uri="{FF2B5EF4-FFF2-40B4-BE49-F238E27FC236}">
                <a16:creationId xmlns:a16="http://schemas.microsoft.com/office/drawing/2014/main" id="{9FFE8D77-BE71-4B65-A37F-6A37386932E8}"/>
              </a:ext>
            </a:extLst>
          </p:cNvPr>
          <p:cNvSpPr/>
          <p:nvPr/>
        </p:nvSpPr>
        <p:spPr>
          <a:xfrm>
            <a:off x="3074291" y="5160584"/>
            <a:ext cx="1266482" cy="108255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6272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9" name="Shape 0">
            <a:extLst>
              <a:ext uri="{FF2B5EF4-FFF2-40B4-BE49-F238E27FC236}">
                <a16:creationId xmlns:a16="http://schemas.microsoft.com/office/drawing/2014/main" id="{116D2B1C-DC1F-430B-9B46-2ECCE12EC9D5}"/>
              </a:ext>
            </a:extLst>
          </p:cNvPr>
          <p:cNvSpPr/>
          <p:nvPr/>
        </p:nvSpPr>
        <p:spPr>
          <a:xfrm flipH="1">
            <a:off x="1055159" y="4889205"/>
            <a:ext cx="4855497" cy="0"/>
          </a:xfrm>
          <a:prstGeom prst="line">
            <a:avLst/>
          </a:prstGeom>
          <a:noFill/>
          <a:ln w="3175">
            <a:solidFill>
              <a:srgbClr val="000000"/>
            </a:solidFill>
            <a:prstDash val="solid"/>
            <a:headEnd type="none"/>
            <a:tailEnd type="none"/>
          </a:ln>
        </p:spPr>
      </p:sp>
      <p:sp>
        <p:nvSpPr>
          <p:cNvPr id="11" name="Shape 1">
            <a:extLst>
              <a:ext uri="{FF2B5EF4-FFF2-40B4-BE49-F238E27FC236}">
                <a16:creationId xmlns:a16="http://schemas.microsoft.com/office/drawing/2014/main" id="{D3B3A574-835A-46AA-927F-BBB0854B1931}"/>
              </a:ext>
            </a:extLst>
          </p:cNvPr>
          <p:cNvSpPr/>
          <p:nvPr/>
        </p:nvSpPr>
        <p:spPr>
          <a:xfrm>
            <a:off x="11123915" y="1028700"/>
            <a:ext cx="0" cy="5829300"/>
          </a:xfrm>
          <a:prstGeom prst="line">
            <a:avLst/>
          </a:prstGeom>
          <a:noFill/>
          <a:ln w="3175">
            <a:solidFill>
              <a:srgbClr val="000000"/>
            </a:solidFill>
            <a:prstDash val="solid"/>
            <a:headEnd type="none"/>
            <a:tailEnd type="none"/>
          </a:ln>
        </p:spPr>
      </p:sp>
      <p:sp>
        <p:nvSpPr>
          <p:cNvPr id="12" name="Text 2">
            <a:extLst>
              <a:ext uri="{FF2B5EF4-FFF2-40B4-BE49-F238E27FC236}">
                <a16:creationId xmlns:a16="http://schemas.microsoft.com/office/drawing/2014/main" id="{6F2D6BCC-49BC-4298-8215-47ACDD827CCE}"/>
              </a:ext>
            </a:extLst>
          </p:cNvPr>
          <p:cNvSpPr/>
          <p:nvPr/>
        </p:nvSpPr>
        <p:spPr>
          <a:xfrm>
            <a:off x="1155429" y="473819"/>
            <a:ext cx="6585796" cy="577592"/>
          </a:xfrm>
          <a:prstGeom prst="rect">
            <a:avLst/>
          </a:prstGeom>
          <a:noFill/>
          <a:ln/>
        </p:spPr>
        <p:txBody>
          <a:bodyPr wrap="square" lIns="90043" tIns="46863" rIns="90043" bIns="46863" rtlCol="0" anchor="t"/>
          <a:lstStyle/>
          <a:p>
            <a:r>
              <a:rPr lang="en-US" altLang="zh-CN" sz="3200" dirty="0">
                <a:latin typeface="MiSans" panose="02010600030101010101" charset="-122"/>
                <a:ea typeface="MiSans" panose="02010600030101010101" charset="-122"/>
                <a:cs typeface="MiSans" panose="02010600030101010101" charset="-122"/>
              </a:rPr>
              <a:t>LAZY-CSEQ (</a:t>
            </a:r>
            <a:r>
              <a:rPr lang="zh-CN" altLang="en-US" sz="3200" dirty="0">
                <a:latin typeface="MiSans" panose="02010600030101010101" charset="-122"/>
                <a:ea typeface="MiSans" panose="02010600030101010101" charset="-122"/>
                <a:cs typeface="MiSans" panose="02010600030101010101" charset="-122"/>
              </a:rPr>
              <a:t>懒惰序列化 </a:t>
            </a:r>
            <a:r>
              <a:rPr lang="en-US" altLang="zh-CN" sz="3200" dirty="0">
                <a:latin typeface="MiSans" panose="02010600030101010101" charset="-122"/>
                <a:ea typeface="MiSans" panose="02010600030101010101" charset="-122"/>
                <a:cs typeface="MiSans" panose="02010600030101010101" charset="-122"/>
              </a:rPr>
              <a:t>- </a:t>
            </a:r>
            <a:r>
              <a:rPr lang="zh-CN" altLang="en-US" sz="3200" dirty="0">
                <a:latin typeface="MiSans" panose="02010600030101010101" charset="-122"/>
                <a:ea typeface="MiSans" panose="02010600030101010101" charset="-122"/>
                <a:cs typeface="MiSans" panose="02010600030101010101" charset="-122"/>
              </a:rPr>
              <a:t>核心</a:t>
            </a:r>
            <a:r>
              <a:rPr lang="en-US" altLang="zh-CN" sz="3200" dirty="0">
                <a:latin typeface="MiSans" panose="02010600030101010101" charset="-122"/>
                <a:ea typeface="MiSans" panose="02010600030101010101" charset="-122"/>
                <a:cs typeface="MiSans" panose="02010600030101010101" charset="-122"/>
              </a:rPr>
              <a:t>)</a:t>
            </a:r>
            <a:endParaRPr lang="zh-CN" altLang="en-US" sz="3200" b="1" dirty="0">
              <a:latin typeface="MiSans" panose="02010600030101010101" charset="-122"/>
              <a:ea typeface="MiSans" panose="02010600030101010101" charset="-122"/>
              <a:cs typeface="MiSans" panose="02010600030101010101" charset="-122"/>
            </a:endParaRPr>
          </a:p>
        </p:txBody>
      </p:sp>
      <p:sp>
        <p:nvSpPr>
          <p:cNvPr id="13" name="Text 4">
            <a:extLst>
              <a:ext uri="{FF2B5EF4-FFF2-40B4-BE49-F238E27FC236}">
                <a16:creationId xmlns:a16="http://schemas.microsoft.com/office/drawing/2014/main" id="{3EEA33EA-3AFF-401C-AEC2-18E177489AB1}"/>
              </a:ext>
            </a:extLst>
          </p:cNvPr>
          <p:cNvSpPr/>
          <p:nvPr/>
        </p:nvSpPr>
        <p:spPr>
          <a:xfrm>
            <a:off x="1155429" y="2261656"/>
            <a:ext cx="4433648" cy="1489075"/>
          </a:xfrm>
          <a:prstGeom prst="rect">
            <a:avLst/>
          </a:prstGeom>
          <a:noFill/>
          <a:ln/>
        </p:spPr>
        <p:txBody>
          <a:bodyPr wrap="square" lIns="91440" tIns="45720" rIns="91440" bIns="45720" rtlCol="0" anchor="t"/>
          <a:lstStyle/>
          <a:p>
            <a:pPr marL="0" marR="0" lvl="0" indent="0" algn="just" defTabSz="914400" rtl="0" eaLnBrk="1" fontAlgn="auto" latinLnBrk="0" hangingPunct="1">
              <a:lnSpc>
                <a:spcPct val="13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5" name="Shape 2">
            <a:extLst>
              <a:ext uri="{FF2B5EF4-FFF2-40B4-BE49-F238E27FC236}">
                <a16:creationId xmlns:a16="http://schemas.microsoft.com/office/drawing/2014/main" id="{C975DBA8-D9F0-4AD7-A722-659F9330DFC0}"/>
              </a:ext>
            </a:extLst>
          </p:cNvPr>
          <p:cNvSpPr/>
          <p:nvPr/>
        </p:nvSpPr>
        <p:spPr>
          <a:xfrm>
            <a:off x="869351" y="682079"/>
            <a:ext cx="266740" cy="266740"/>
          </a:xfrm>
          <a:prstGeom prst="rect">
            <a:avLst/>
          </a:prstGeom>
          <a:solidFill>
            <a:srgbClr val="000000"/>
          </a:solidFill>
          <a:ln/>
        </p:spPr>
      </p:sp>
      <p:sp>
        <p:nvSpPr>
          <p:cNvPr id="10" name="文本框 9">
            <a:extLst>
              <a:ext uri="{FF2B5EF4-FFF2-40B4-BE49-F238E27FC236}">
                <a16:creationId xmlns:a16="http://schemas.microsoft.com/office/drawing/2014/main" id="{F1B94785-AAA7-4C2F-BB25-773309A44033}"/>
              </a:ext>
            </a:extLst>
          </p:cNvPr>
          <p:cNvSpPr txBox="1"/>
          <p:nvPr/>
        </p:nvSpPr>
        <p:spPr>
          <a:xfrm>
            <a:off x="1563832" y="1823186"/>
            <a:ext cx="9040090" cy="2834687"/>
          </a:xfrm>
          <a:prstGeom prst="rect">
            <a:avLst/>
          </a:prstGeom>
          <a:noFill/>
        </p:spPr>
        <p:txBody>
          <a:bodyPr wrap="square" rtlCol="0">
            <a:spAutoFit/>
          </a:bodyPr>
          <a:lstStyle/>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modules/lazy/duplicator.py (</a:t>
            </a:r>
            <a:r>
              <a:rPr lang="zh-CN" altLang="en-US" dirty="0">
                <a:latin typeface="MiSans" panose="02010600030101010101" charset="-122"/>
                <a:ea typeface="MiSans" panose="02010600030101010101" charset="-122"/>
                <a:cs typeface="MiSans" panose="02010600030101010101" charset="-122"/>
              </a:rPr>
              <a:t>线程复制器</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找到 </a:t>
            </a:r>
            <a:r>
              <a:rPr lang="en-US" altLang="zh-CN" dirty="0" err="1">
                <a:latin typeface="MiSans" panose="02010600030101010101" charset="-122"/>
                <a:ea typeface="MiSans" panose="02010600030101010101" charset="-122"/>
                <a:cs typeface="MiSans" panose="02010600030101010101" charset="-122"/>
              </a:rPr>
              <a:t>pthread_create</a:t>
            </a:r>
            <a:r>
              <a:rPr lang="en-US" altLang="zh-CN" dirty="0">
                <a:latin typeface="MiSans" panose="02010600030101010101" charset="-122"/>
                <a:ea typeface="MiSans" panose="02010600030101010101" charset="-122"/>
                <a:cs typeface="MiSans" panose="02010600030101010101" charset="-122"/>
              </a:rPr>
              <a:t>()</a:t>
            </a:r>
            <a:r>
              <a:rPr lang="zh-CN" altLang="en-US" dirty="0">
                <a:latin typeface="MiSans" panose="02010600030101010101" charset="-122"/>
                <a:ea typeface="MiSans" panose="02010600030101010101" charset="-122"/>
                <a:cs typeface="MiSans" panose="02010600030101010101" charset="-122"/>
              </a:rPr>
              <a:t>，如果你创建了 </a:t>
            </a:r>
            <a:r>
              <a:rPr lang="en-US" altLang="zh-CN" dirty="0">
                <a:latin typeface="MiSans" panose="02010600030101010101" charset="-122"/>
                <a:ea typeface="MiSans" panose="02010600030101010101" charset="-122"/>
                <a:cs typeface="MiSans" panose="02010600030101010101" charset="-122"/>
              </a:rPr>
              <a:t>3 </a:t>
            </a:r>
            <a:r>
              <a:rPr lang="zh-CN" altLang="en-US" dirty="0">
                <a:latin typeface="MiSans" panose="02010600030101010101" charset="-122"/>
                <a:ea typeface="MiSans" panose="02010600030101010101" charset="-122"/>
                <a:cs typeface="MiSans" panose="02010600030101010101" charset="-122"/>
              </a:rPr>
              <a:t>个线程。</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它就把这个线程函数复制 </a:t>
            </a:r>
            <a:r>
              <a:rPr lang="en-US" altLang="zh-CN" dirty="0">
                <a:latin typeface="MiSans" panose="02010600030101010101" charset="-122"/>
                <a:ea typeface="MiSans" panose="02010600030101010101" charset="-122"/>
                <a:cs typeface="MiSans" panose="02010600030101010101" charset="-122"/>
              </a:rPr>
              <a:t>3 </a:t>
            </a:r>
            <a:r>
              <a:rPr lang="zh-CN" altLang="en-US" dirty="0">
                <a:latin typeface="MiSans" panose="02010600030101010101" charset="-122"/>
                <a:ea typeface="MiSans" panose="02010600030101010101" charset="-122"/>
                <a:cs typeface="MiSans" panose="02010600030101010101" charset="-122"/>
              </a:rPr>
              <a:t>遍，得到 </a:t>
            </a:r>
            <a:r>
              <a:rPr lang="en-US" altLang="zh-CN" dirty="0">
                <a:latin typeface="MiSans" panose="02010600030101010101" charset="-122"/>
                <a:ea typeface="MiSans" panose="02010600030101010101" charset="-122"/>
                <a:cs typeface="MiSans" panose="02010600030101010101" charset="-122"/>
              </a:rPr>
              <a:t>my_thread_copy_0, 1, 2</a:t>
            </a:r>
            <a:r>
              <a:rPr lang="zh-CN" altLang="en-US" dirty="0">
                <a:latin typeface="MiSans" panose="02010600030101010101" charset="-122"/>
                <a:ea typeface="MiSans" panose="02010600030101010101" charset="-122"/>
                <a:cs typeface="MiSans" panose="02010600030101010101" charset="-122"/>
              </a:rPr>
              <a:t>。</a:t>
            </a:r>
          </a:p>
          <a:p>
            <a:pPr marL="285750" indent="-285750">
              <a:lnSpc>
                <a:spcPct val="125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modules/lazy/lazyseq.py (</a:t>
            </a:r>
            <a:r>
              <a:rPr lang="zh-CN" altLang="en-US" dirty="0">
                <a:latin typeface="MiSans" panose="02010600030101010101" charset="-122"/>
                <a:ea typeface="MiSans" panose="02010600030101010101" charset="-122"/>
                <a:cs typeface="MiSans" panose="02010600030101010101" charset="-122"/>
              </a:rPr>
              <a:t>以顺序程序模仿并发程序：调度器注入</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职责：扔掉你原来的 </a:t>
            </a:r>
            <a:r>
              <a:rPr lang="en-US" altLang="zh-CN" dirty="0">
                <a:latin typeface="MiSans" panose="02010600030101010101" charset="-122"/>
                <a:ea typeface="MiSans" panose="02010600030101010101" charset="-122"/>
                <a:cs typeface="MiSans" panose="02010600030101010101" charset="-122"/>
              </a:rPr>
              <a:t>main </a:t>
            </a:r>
            <a:r>
              <a:rPr lang="zh-CN" altLang="en-US" dirty="0">
                <a:latin typeface="MiSans" panose="02010600030101010101" charset="-122"/>
                <a:ea typeface="MiSans" panose="02010600030101010101" charset="-122"/>
                <a:cs typeface="MiSans" panose="02010600030101010101" charset="-122"/>
              </a:rPr>
              <a:t>函数，新建一个超级 </a:t>
            </a:r>
            <a:r>
              <a:rPr lang="en-US" altLang="zh-CN" dirty="0">
                <a:latin typeface="MiSans" panose="02010600030101010101" charset="-122"/>
                <a:ea typeface="MiSans" panose="02010600030101010101" charset="-122"/>
                <a:cs typeface="MiSans" panose="02010600030101010101" charset="-122"/>
              </a:rPr>
              <a:t>main </a:t>
            </a:r>
            <a:r>
              <a:rPr lang="zh-CN" altLang="en-US" dirty="0">
                <a:latin typeface="MiSans" panose="02010600030101010101" charset="-122"/>
                <a:ea typeface="MiSans" panose="02010600030101010101" charset="-122"/>
                <a:cs typeface="MiSans" panose="02010600030101010101" charset="-122"/>
              </a:rPr>
              <a:t>函数。</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作用：这个新 </a:t>
            </a:r>
            <a:r>
              <a:rPr lang="en-US" altLang="zh-CN" dirty="0">
                <a:latin typeface="MiSans" panose="02010600030101010101" charset="-122"/>
                <a:ea typeface="MiSans" panose="02010600030101010101" charset="-122"/>
                <a:cs typeface="MiSans" panose="02010600030101010101" charset="-122"/>
              </a:rPr>
              <a:t>main </a:t>
            </a:r>
            <a:r>
              <a:rPr lang="zh-CN" altLang="en-US" dirty="0">
                <a:latin typeface="MiSans" panose="02010600030101010101" charset="-122"/>
                <a:ea typeface="MiSans" panose="02010600030101010101" charset="-122"/>
                <a:cs typeface="MiSans" panose="02010600030101010101" charset="-122"/>
              </a:rPr>
              <a:t>函数里是一个 </a:t>
            </a:r>
            <a:r>
              <a:rPr lang="en-US" altLang="zh-CN" dirty="0">
                <a:latin typeface="MiSans" panose="02010600030101010101" charset="-122"/>
                <a:ea typeface="MiSans" panose="02010600030101010101" charset="-122"/>
                <a:cs typeface="MiSans" panose="02010600030101010101" charset="-122"/>
              </a:rPr>
              <a:t>while </a:t>
            </a:r>
            <a:r>
              <a:rPr lang="zh-CN" altLang="en-US" dirty="0">
                <a:latin typeface="MiSans" panose="02010600030101010101" charset="-122"/>
                <a:ea typeface="MiSans" panose="02010600030101010101" charset="-122"/>
                <a:cs typeface="MiSans" panose="02010600030101010101" charset="-122"/>
              </a:rPr>
              <a:t>循环（模拟调度器），循环内部通过 </a:t>
            </a:r>
            <a:r>
              <a:rPr lang="en-US" altLang="zh-CN" dirty="0">
                <a:latin typeface="MiSans" panose="02010600030101010101" charset="-122"/>
                <a:ea typeface="MiSans" panose="02010600030101010101" charset="-122"/>
                <a:cs typeface="MiSans" panose="02010600030101010101" charset="-122"/>
              </a:rPr>
              <a:t>if (*) </a:t>
            </a:r>
            <a:r>
              <a:rPr lang="zh-CN" altLang="en-US" dirty="0">
                <a:latin typeface="MiSans" panose="02010600030101010101" charset="-122"/>
                <a:ea typeface="MiSans" panose="02010600030101010101" charset="-122"/>
                <a:cs typeface="MiSans" panose="02010600030101010101" charset="-122"/>
              </a:rPr>
              <a:t>来“随机”选择下一个该执行哪个线程（如 </a:t>
            </a:r>
            <a:r>
              <a:rPr lang="en-US" altLang="zh-CN" dirty="0">
                <a:latin typeface="MiSans" panose="02010600030101010101" charset="-122"/>
                <a:ea typeface="MiSans" panose="02010600030101010101" charset="-122"/>
                <a:cs typeface="MiSans" panose="02010600030101010101" charset="-122"/>
              </a:rPr>
              <a:t>my_thread_copy_1</a:t>
            </a:r>
            <a:r>
              <a:rPr lang="zh-CN" altLang="en-US" dirty="0">
                <a:latin typeface="MiSans" panose="02010600030101010101" charset="-122"/>
                <a:ea typeface="MiSans" panose="02010600030101010101" charset="-122"/>
                <a:cs typeface="MiSans" panose="02010600030101010101" charset="-122"/>
              </a:rPr>
              <a:t>）的一小步。</a:t>
            </a:r>
          </a:p>
          <a:p>
            <a:pPr marL="742950" lvl="1" indent="-285750">
              <a:lnSpc>
                <a:spcPct val="125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这就是“并发”转“顺序”的核心魔法。</a:t>
            </a:r>
          </a:p>
        </p:txBody>
      </p:sp>
      <p:sp>
        <p:nvSpPr>
          <p:cNvPr id="4" name="文本框 3">
            <a:extLst>
              <a:ext uri="{FF2B5EF4-FFF2-40B4-BE49-F238E27FC236}">
                <a16:creationId xmlns:a16="http://schemas.microsoft.com/office/drawing/2014/main" id="{93C37684-A23F-4DEE-8491-EC6FDEDA25E0}"/>
              </a:ext>
            </a:extLst>
          </p:cNvPr>
          <p:cNvSpPr txBox="1"/>
          <p:nvPr/>
        </p:nvSpPr>
        <p:spPr>
          <a:xfrm>
            <a:off x="1527463" y="1051411"/>
            <a:ext cx="9325842" cy="830997"/>
          </a:xfrm>
          <a:prstGeom prst="rect">
            <a:avLst/>
          </a:prstGeom>
          <a:noFill/>
        </p:spPr>
        <p:txBody>
          <a:bodyPr wrap="square" rtlCol="0">
            <a:spAutoFit/>
          </a:bodyPr>
          <a:lstStyle/>
          <a:p>
            <a:pPr marL="285750" indent="-285750">
              <a:buFont typeface="Wingdings" panose="05000000000000000000" pitchFamily="2" charset="2"/>
              <a:buChar char="Ø"/>
            </a:pPr>
            <a:r>
              <a:rPr lang="zh-CN" altLang="en-US" sz="2400" dirty="0">
                <a:latin typeface="MiSans" panose="02010600030101010101" charset="-122"/>
                <a:ea typeface="MiSans" panose="02010600030101010101" charset="-122"/>
                <a:cs typeface="MiSans" panose="02010600030101010101" charset="-122"/>
              </a:rPr>
              <a:t>输入线程信息和 </a:t>
            </a:r>
            <a:r>
              <a:rPr lang="en-US" altLang="zh-CN" sz="2400" dirty="0">
                <a:latin typeface="MiSans" panose="02010600030101010101" charset="-122"/>
                <a:ea typeface="MiSans" panose="02010600030101010101" charset="-122"/>
                <a:cs typeface="MiSans" panose="02010600030101010101" charset="-122"/>
              </a:rPr>
              <a:t>rounds</a:t>
            </a:r>
            <a:r>
              <a:rPr lang="zh-CN" altLang="en-US" sz="2400" dirty="0">
                <a:latin typeface="MiSans" panose="02010600030101010101" charset="-122"/>
                <a:ea typeface="MiSans" panose="02010600030101010101" charset="-122"/>
                <a:cs typeface="MiSans" panose="02010600030101010101" charset="-122"/>
              </a:rPr>
              <a:t>，将并发逻辑转换为非确定性的单线程调度逻辑。</a:t>
            </a:r>
          </a:p>
        </p:txBody>
      </p:sp>
      <p:pic>
        <p:nvPicPr>
          <p:cNvPr id="16" name="图片 15">
            <a:extLst>
              <a:ext uri="{FF2B5EF4-FFF2-40B4-BE49-F238E27FC236}">
                <a16:creationId xmlns:a16="http://schemas.microsoft.com/office/drawing/2014/main" id="{3B6FBD5D-FAAC-49CC-BC40-8FAFF6BF5D2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83776" y="4256928"/>
            <a:ext cx="11253759" cy="2469335"/>
          </a:xfrm>
          <a:prstGeom prst="rect">
            <a:avLst/>
          </a:prstGeom>
        </p:spPr>
      </p:pic>
      <p:sp>
        <p:nvSpPr>
          <p:cNvPr id="14" name="矩形 13">
            <a:extLst>
              <a:ext uri="{FF2B5EF4-FFF2-40B4-BE49-F238E27FC236}">
                <a16:creationId xmlns:a16="http://schemas.microsoft.com/office/drawing/2014/main" id="{FE6287D5-3CD0-405F-80F0-F47B59F8C5C7}"/>
              </a:ext>
            </a:extLst>
          </p:cNvPr>
          <p:cNvSpPr/>
          <p:nvPr/>
        </p:nvSpPr>
        <p:spPr>
          <a:xfrm>
            <a:off x="4628408" y="4960976"/>
            <a:ext cx="1266482" cy="108255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7808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9" name="Shape 0">
            <a:extLst>
              <a:ext uri="{FF2B5EF4-FFF2-40B4-BE49-F238E27FC236}">
                <a16:creationId xmlns:a16="http://schemas.microsoft.com/office/drawing/2014/main" id="{116D2B1C-DC1F-430B-9B46-2ECCE12EC9D5}"/>
              </a:ext>
            </a:extLst>
          </p:cNvPr>
          <p:cNvSpPr/>
          <p:nvPr/>
        </p:nvSpPr>
        <p:spPr>
          <a:xfrm flipH="1">
            <a:off x="1055159" y="5855560"/>
            <a:ext cx="4855497" cy="0"/>
          </a:xfrm>
          <a:prstGeom prst="line">
            <a:avLst/>
          </a:prstGeom>
          <a:noFill/>
          <a:ln w="3175">
            <a:solidFill>
              <a:srgbClr val="000000"/>
            </a:solidFill>
            <a:prstDash val="solid"/>
            <a:headEnd type="none"/>
            <a:tailEnd type="none"/>
          </a:ln>
        </p:spPr>
      </p:sp>
      <p:sp>
        <p:nvSpPr>
          <p:cNvPr id="11" name="Shape 1">
            <a:extLst>
              <a:ext uri="{FF2B5EF4-FFF2-40B4-BE49-F238E27FC236}">
                <a16:creationId xmlns:a16="http://schemas.microsoft.com/office/drawing/2014/main" id="{D3B3A574-835A-46AA-927F-BBB0854B1931}"/>
              </a:ext>
            </a:extLst>
          </p:cNvPr>
          <p:cNvSpPr/>
          <p:nvPr/>
        </p:nvSpPr>
        <p:spPr>
          <a:xfrm>
            <a:off x="11123915" y="1028700"/>
            <a:ext cx="0" cy="5829300"/>
          </a:xfrm>
          <a:prstGeom prst="line">
            <a:avLst/>
          </a:prstGeom>
          <a:noFill/>
          <a:ln w="3175">
            <a:solidFill>
              <a:srgbClr val="000000"/>
            </a:solidFill>
            <a:prstDash val="solid"/>
            <a:headEnd type="none"/>
            <a:tailEnd type="none"/>
          </a:ln>
        </p:spPr>
      </p:sp>
      <p:sp>
        <p:nvSpPr>
          <p:cNvPr id="12" name="Text 2">
            <a:extLst>
              <a:ext uri="{FF2B5EF4-FFF2-40B4-BE49-F238E27FC236}">
                <a16:creationId xmlns:a16="http://schemas.microsoft.com/office/drawing/2014/main" id="{6F2D6BCC-49BC-4298-8215-47ACDD827CCE}"/>
              </a:ext>
            </a:extLst>
          </p:cNvPr>
          <p:cNvSpPr/>
          <p:nvPr/>
        </p:nvSpPr>
        <p:spPr>
          <a:xfrm>
            <a:off x="1155429" y="1440174"/>
            <a:ext cx="6585796" cy="577592"/>
          </a:xfrm>
          <a:prstGeom prst="rect">
            <a:avLst/>
          </a:prstGeom>
          <a:noFill/>
          <a:ln/>
        </p:spPr>
        <p:txBody>
          <a:bodyPr wrap="square" lIns="90043" tIns="46863" rIns="90043" bIns="46863" rtlCol="0" anchor="t"/>
          <a:lstStyle/>
          <a:p>
            <a:r>
              <a:rPr lang="en-US" altLang="zh-CN" sz="3200" dirty="0">
                <a:latin typeface="MiSans" panose="02010600030101010101" charset="-122"/>
                <a:ea typeface="MiSans" panose="02010600030101010101" charset="-122"/>
                <a:cs typeface="MiSans" panose="02010600030101010101" charset="-122"/>
              </a:rPr>
              <a:t>INSTRUM CBMC (</a:t>
            </a:r>
            <a:r>
              <a:rPr lang="zh-CN" altLang="en-US" sz="3200" dirty="0">
                <a:latin typeface="MiSans" panose="02010600030101010101" charset="-122"/>
                <a:ea typeface="MiSans" panose="02010600030101010101" charset="-122"/>
                <a:cs typeface="MiSans" panose="02010600030101010101" charset="-122"/>
              </a:rPr>
              <a:t>后端插桩</a:t>
            </a:r>
            <a:r>
              <a:rPr lang="en-US" altLang="zh-CN" sz="3200" dirty="0">
                <a:latin typeface="MiSans" panose="02010600030101010101" charset="-122"/>
                <a:ea typeface="MiSans" panose="02010600030101010101" charset="-122"/>
                <a:cs typeface="MiSans" panose="02010600030101010101" charset="-122"/>
              </a:rPr>
              <a:t>)</a:t>
            </a:r>
            <a:endParaRPr lang="zh-CN" altLang="en-US" sz="3200" b="1" dirty="0">
              <a:latin typeface="MiSans" panose="02010600030101010101" charset="-122"/>
              <a:ea typeface="MiSans" panose="02010600030101010101" charset="-122"/>
              <a:cs typeface="MiSans" panose="02010600030101010101" charset="-122"/>
            </a:endParaRPr>
          </a:p>
        </p:txBody>
      </p:sp>
      <p:sp>
        <p:nvSpPr>
          <p:cNvPr id="13" name="Text 4">
            <a:extLst>
              <a:ext uri="{FF2B5EF4-FFF2-40B4-BE49-F238E27FC236}">
                <a16:creationId xmlns:a16="http://schemas.microsoft.com/office/drawing/2014/main" id="{3EEA33EA-3AFF-401C-AEC2-18E177489AB1}"/>
              </a:ext>
            </a:extLst>
          </p:cNvPr>
          <p:cNvSpPr/>
          <p:nvPr/>
        </p:nvSpPr>
        <p:spPr>
          <a:xfrm>
            <a:off x="1155429" y="3228011"/>
            <a:ext cx="4433648" cy="1489075"/>
          </a:xfrm>
          <a:prstGeom prst="rect">
            <a:avLst/>
          </a:prstGeom>
          <a:noFill/>
          <a:ln/>
        </p:spPr>
        <p:txBody>
          <a:bodyPr wrap="square" lIns="91440" tIns="45720" rIns="91440" bIns="45720" rtlCol="0" anchor="t"/>
          <a:lstStyle/>
          <a:p>
            <a:pPr marL="0" marR="0" lvl="0" indent="0" algn="just" defTabSz="914400" rtl="0" eaLnBrk="1" fontAlgn="auto" latinLnBrk="0" hangingPunct="1">
              <a:lnSpc>
                <a:spcPct val="13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文本框 13">
            <a:extLst>
              <a:ext uri="{FF2B5EF4-FFF2-40B4-BE49-F238E27FC236}">
                <a16:creationId xmlns:a16="http://schemas.microsoft.com/office/drawing/2014/main" id="{49ADD89E-1969-4476-9972-4B5ADD6F5A5B}"/>
              </a:ext>
            </a:extLst>
          </p:cNvPr>
          <p:cNvSpPr txBox="1"/>
          <p:nvPr/>
        </p:nvSpPr>
        <p:spPr>
          <a:xfrm>
            <a:off x="1563832" y="2971799"/>
            <a:ext cx="9040090" cy="212487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modules/instrumenter.py</a:t>
            </a:r>
            <a:r>
              <a:rPr lang="zh-CN" altLang="en-US" dirty="0">
                <a:latin typeface="MiSans" panose="02010600030101010101" charset="-122"/>
                <a:ea typeface="MiSans" panose="02010600030101010101" charset="-122"/>
                <a:cs typeface="MiSans" panose="02010600030101010101" charset="-122"/>
              </a:rPr>
              <a:t>： </a:t>
            </a:r>
            <a:endParaRPr lang="en-US" altLang="zh-CN" dirty="0">
              <a:latin typeface="MiSans" panose="02010600030101010101" charset="-122"/>
              <a:ea typeface="MiSans" panose="02010600030101010101" charset="-122"/>
              <a:cs typeface="MiSans" panose="02010600030101010101" charset="-122"/>
            </a:endParaRPr>
          </a:p>
          <a:p>
            <a:pPr marL="285750" indent="-285750">
              <a:lnSpc>
                <a:spcPct val="150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 </a:t>
            </a:r>
            <a:r>
              <a:rPr lang="zh-CN" altLang="en-US" dirty="0">
                <a:latin typeface="MiSans" panose="02010600030101010101" charset="-122"/>
                <a:ea typeface="MiSans" panose="02010600030101010101" charset="-122"/>
                <a:cs typeface="MiSans" panose="02010600030101010101" charset="-122"/>
              </a:rPr>
              <a:t>把 </a:t>
            </a:r>
            <a:r>
              <a:rPr lang="en-US" altLang="zh-CN" dirty="0">
                <a:latin typeface="MiSans" panose="02010600030101010101" charset="-122"/>
                <a:ea typeface="MiSans" panose="02010600030101010101" charset="-122"/>
                <a:cs typeface="MiSans" panose="02010600030101010101" charset="-122"/>
              </a:rPr>
              <a:t>__</a:t>
            </a:r>
            <a:r>
              <a:rPr lang="en-US" altLang="zh-CN" dirty="0" err="1">
                <a:latin typeface="MiSans" panose="02010600030101010101" charset="-122"/>
                <a:ea typeface="MiSans" panose="02010600030101010101" charset="-122"/>
                <a:cs typeface="MiSans" panose="02010600030101010101" charset="-122"/>
              </a:rPr>
              <a:t>VERIFIER_error</a:t>
            </a:r>
            <a:r>
              <a:rPr lang="en-US" altLang="zh-CN" dirty="0">
                <a:latin typeface="MiSans" panose="02010600030101010101" charset="-122"/>
                <a:ea typeface="MiSans" panose="02010600030101010101" charset="-122"/>
                <a:cs typeface="MiSans" panose="02010600030101010101" charset="-122"/>
              </a:rPr>
              <a:t>() </a:t>
            </a:r>
            <a:r>
              <a:rPr lang="zh-CN" altLang="en-US" dirty="0">
                <a:latin typeface="MiSans" panose="02010600030101010101" charset="-122"/>
                <a:ea typeface="MiSans" panose="02010600030101010101" charset="-122"/>
                <a:cs typeface="MiSans" panose="02010600030101010101" charset="-122"/>
              </a:rPr>
              <a:t>翻译成 </a:t>
            </a:r>
            <a:r>
              <a:rPr lang="en-US" altLang="zh-CN" dirty="0">
                <a:latin typeface="MiSans" panose="02010600030101010101" charset="-122"/>
                <a:ea typeface="MiSans" panose="02010600030101010101" charset="-122"/>
                <a:cs typeface="MiSans" panose="02010600030101010101" charset="-122"/>
              </a:rPr>
              <a:t>CBMC </a:t>
            </a:r>
            <a:r>
              <a:rPr lang="zh-CN" altLang="en-US" dirty="0">
                <a:latin typeface="MiSans" panose="02010600030101010101" charset="-122"/>
                <a:ea typeface="MiSans" panose="02010600030101010101" charset="-122"/>
                <a:cs typeface="MiSans" panose="02010600030101010101" charset="-122"/>
              </a:rPr>
              <a:t>认识的 </a:t>
            </a:r>
            <a:r>
              <a:rPr lang="en-US" altLang="zh-CN" dirty="0">
                <a:latin typeface="MiSans" panose="02010600030101010101" charset="-122"/>
                <a:ea typeface="MiSans" panose="02010600030101010101" charset="-122"/>
                <a:cs typeface="MiSans" panose="02010600030101010101" charset="-122"/>
              </a:rPr>
              <a:t>assert(0)</a:t>
            </a:r>
            <a:r>
              <a:rPr lang="zh-CN" altLang="en-US" dirty="0">
                <a:latin typeface="MiSans" panose="02010600030101010101" charset="-122"/>
                <a:ea typeface="MiSans" panose="02010600030101010101" charset="-122"/>
                <a:cs typeface="MiSans" panose="02010600030101010101" charset="-122"/>
              </a:rPr>
              <a:t>。</a:t>
            </a:r>
            <a:endParaRPr lang="en-US" altLang="zh-CN" dirty="0">
              <a:latin typeface="MiSans" panose="02010600030101010101" charset="-122"/>
              <a:ea typeface="MiSans" panose="02010600030101010101" charset="-122"/>
              <a:cs typeface="MiSans" panose="02010600030101010101" charset="-122"/>
            </a:endParaRPr>
          </a:p>
          <a:p>
            <a:pPr marL="285750" indent="-285750">
              <a:lnSpc>
                <a:spcPct val="150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添加 </a:t>
            </a:r>
            <a:r>
              <a:rPr lang="en-US" altLang="zh-CN" dirty="0">
                <a:latin typeface="MiSans" panose="02010600030101010101" charset="-122"/>
                <a:ea typeface="MiSans" panose="02010600030101010101" charset="-122"/>
                <a:cs typeface="MiSans" panose="02010600030101010101" charset="-122"/>
              </a:rPr>
              <a:t>CBMC </a:t>
            </a:r>
            <a:r>
              <a:rPr lang="zh-CN" altLang="en-US" dirty="0">
                <a:latin typeface="MiSans" panose="02010600030101010101" charset="-122"/>
                <a:ea typeface="MiSans" panose="02010600030101010101" charset="-122"/>
                <a:cs typeface="MiSans" panose="02010600030101010101" charset="-122"/>
              </a:rPr>
              <a:t>需要的头文件（如 </a:t>
            </a:r>
            <a:r>
              <a:rPr lang="en-US" altLang="zh-CN" dirty="0">
                <a:latin typeface="MiSans" panose="02010600030101010101" charset="-122"/>
                <a:ea typeface="MiSans" panose="02010600030101010101" charset="-122"/>
                <a:cs typeface="MiSans" panose="02010600030101010101" charset="-122"/>
              </a:rPr>
              <a:t>&lt;</a:t>
            </a:r>
            <a:r>
              <a:rPr lang="en-US" altLang="zh-CN" dirty="0" err="1">
                <a:latin typeface="MiSans" panose="02010600030101010101" charset="-122"/>
                <a:ea typeface="MiSans" panose="02010600030101010101" charset="-122"/>
                <a:cs typeface="MiSans" panose="02010600030101010101" charset="-122"/>
              </a:rPr>
              <a:t>assert.h</a:t>
            </a:r>
            <a:r>
              <a:rPr lang="en-US" altLang="zh-CN" dirty="0">
                <a:latin typeface="MiSans" panose="02010600030101010101" charset="-122"/>
                <a:ea typeface="MiSans" panose="02010600030101010101" charset="-122"/>
                <a:cs typeface="MiSans" panose="02010600030101010101" charset="-122"/>
              </a:rPr>
              <a:t>&gt;</a:t>
            </a:r>
            <a:r>
              <a:rPr lang="zh-CN" altLang="en-US" dirty="0">
                <a:latin typeface="MiSans" panose="02010600030101010101" charset="-122"/>
                <a:ea typeface="MiSans" panose="02010600030101010101" charset="-122"/>
                <a:cs typeface="MiSans" panose="02010600030101010101" charset="-122"/>
              </a:rPr>
              <a:t>）。</a:t>
            </a:r>
            <a:endParaRPr lang="en-US" altLang="zh-CN" dirty="0">
              <a:latin typeface="MiSans" panose="02010600030101010101" charset="-122"/>
              <a:ea typeface="MiSans" panose="02010600030101010101" charset="-122"/>
              <a:cs typeface="MiSans" panose="02010600030101010101" charset="-122"/>
            </a:endParaRPr>
          </a:p>
          <a:p>
            <a:pPr marL="285750" indent="-285750">
              <a:lnSpc>
                <a:spcPct val="150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处理一些位向量（</a:t>
            </a:r>
            <a:r>
              <a:rPr lang="en-US" altLang="zh-CN" dirty="0" err="1">
                <a:latin typeface="MiSans" panose="02010600030101010101" charset="-122"/>
                <a:ea typeface="MiSans" panose="02010600030101010101" charset="-122"/>
                <a:cs typeface="MiSans" panose="02010600030101010101" charset="-122"/>
              </a:rPr>
              <a:t>Bitvector</a:t>
            </a:r>
            <a:r>
              <a:rPr lang="zh-CN" altLang="en-US" dirty="0">
                <a:latin typeface="MiSans" panose="02010600030101010101" charset="-122"/>
                <a:ea typeface="MiSans" panose="02010600030101010101" charset="-122"/>
                <a:cs typeface="MiSans" panose="02010600030101010101" charset="-122"/>
              </a:rPr>
              <a:t>）类型的定义。</a:t>
            </a:r>
            <a:endParaRPr lang="en-US" altLang="zh-CN" dirty="0">
              <a:latin typeface="MiSans" panose="02010600030101010101" charset="-122"/>
              <a:ea typeface="MiSans" panose="02010600030101010101" charset="-122"/>
              <a:cs typeface="MiSans" panose="02010600030101010101" charset="-122"/>
            </a:endParaRPr>
          </a:p>
          <a:p>
            <a:pPr marL="285750" indent="-285750">
              <a:lnSpc>
                <a:spcPct val="150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modules/mapper.py (</a:t>
            </a:r>
            <a:r>
              <a:rPr lang="zh-CN" altLang="en-US" dirty="0">
                <a:latin typeface="MiSans" panose="02010600030101010101" charset="-122"/>
                <a:ea typeface="MiSans" panose="02010600030101010101" charset="-122"/>
                <a:cs typeface="MiSans" panose="02010600030101010101" charset="-122"/>
              </a:rPr>
              <a:t>如果是并行模式</a:t>
            </a:r>
            <a:r>
              <a:rPr lang="en-US" altLang="zh-CN" dirty="0">
                <a:latin typeface="MiSans" panose="02010600030101010101" charset="-122"/>
                <a:ea typeface="MiSans" panose="02010600030101010101" charset="-122"/>
                <a:cs typeface="MiSans" panose="02010600030101010101" charset="-122"/>
              </a:rPr>
              <a:t>)</a:t>
            </a:r>
            <a:r>
              <a:rPr lang="zh-CN" altLang="en-US" dirty="0">
                <a:latin typeface="MiSans" panose="02010600030101010101" charset="-122"/>
                <a:ea typeface="MiSans" panose="02010600030101010101" charset="-122"/>
                <a:cs typeface="MiSans" panose="02010600030101010101" charset="-122"/>
              </a:rPr>
              <a:t>：负责计算如何切分任务给多个 </a:t>
            </a:r>
            <a:r>
              <a:rPr lang="en-US" altLang="zh-CN" dirty="0">
                <a:latin typeface="MiSans" panose="02010600030101010101" charset="-122"/>
                <a:ea typeface="MiSans" panose="02010600030101010101" charset="-122"/>
                <a:cs typeface="MiSans" panose="02010600030101010101" charset="-122"/>
              </a:rPr>
              <a:t>CBMC </a:t>
            </a:r>
            <a:r>
              <a:rPr lang="zh-CN" altLang="en-US" dirty="0">
                <a:latin typeface="MiSans" panose="02010600030101010101" charset="-122"/>
                <a:ea typeface="MiSans" panose="02010600030101010101" charset="-122"/>
                <a:cs typeface="MiSans" panose="02010600030101010101" charset="-122"/>
              </a:rPr>
              <a:t>进程。</a:t>
            </a:r>
          </a:p>
        </p:txBody>
      </p:sp>
      <p:sp>
        <p:nvSpPr>
          <p:cNvPr id="15" name="Shape 2">
            <a:extLst>
              <a:ext uri="{FF2B5EF4-FFF2-40B4-BE49-F238E27FC236}">
                <a16:creationId xmlns:a16="http://schemas.microsoft.com/office/drawing/2014/main" id="{C975DBA8-D9F0-4AD7-A722-659F9330DFC0}"/>
              </a:ext>
            </a:extLst>
          </p:cNvPr>
          <p:cNvSpPr/>
          <p:nvPr/>
        </p:nvSpPr>
        <p:spPr>
          <a:xfrm>
            <a:off x="869351" y="1648434"/>
            <a:ext cx="266740" cy="266740"/>
          </a:xfrm>
          <a:prstGeom prst="rect">
            <a:avLst/>
          </a:prstGeom>
          <a:solidFill>
            <a:srgbClr val="000000"/>
          </a:solidFill>
          <a:ln/>
        </p:spPr>
      </p:sp>
      <p:sp>
        <p:nvSpPr>
          <p:cNvPr id="2" name="文本框 1">
            <a:extLst>
              <a:ext uri="{FF2B5EF4-FFF2-40B4-BE49-F238E27FC236}">
                <a16:creationId xmlns:a16="http://schemas.microsoft.com/office/drawing/2014/main" id="{04994D8B-CFC0-463F-9019-806BCD1554CF}"/>
              </a:ext>
            </a:extLst>
          </p:cNvPr>
          <p:cNvSpPr txBox="1"/>
          <p:nvPr/>
        </p:nvSpPr>
        <p:spPr>
          <a:xfrm>
            <a:off x="1155428" y="2060455"/>
            <a:ext cx="10379675" cy="461665"/>
          </a:xfrm>
          <a:prstGeom prst="rect">
            <a:avLst/>
          </a:prstGeom>
          <a:noFill/>
        </p:spPr>
        <p:txBody>
          <a:bodyPr wrap="square" rtlCol="0">
            <a:spAutoFit/>
          </a:bodyPr>
          <a:lstStyle/>
          <a:p>
            <a:pPr marL="285750" indent="-285750">
              <a:buFont typeface="Wingdings" panose="05000000000000000000" pitchFamily="2" charset="2"/>
              <a:buChar char="Ø"/>
            </a:pPr>
            <a:r>
              <a:rPr lang="zh-CN" altLang="en-US" sz="2400" dirty="0">
                <a:latin typeface="MiSans" panose="02010600030101010101" charset="-122"/>
                <a:ea typeface="MiSans" panose="02010600030101010101" charset="-122"/>
                <a:cs typeface="MiSans" panose="02010600030101010101" charset="-122"/>
              </a:rPr>
              <a:t>为了让后端工具（</a:t>
            </a:r>
            <a:r>
              <a:rPr lang="en-US" altLang="zh-CN" sz="2400" dirty="0">
                <a:latin typeface="MiSans" panose="02010600030101010101" charset="-122"/>
                <a:ea typeface="MiSans" panose="02010600030101010101" charset="-122"/>
                <a:cs typeface="MiSans" panose="02010600030101010101" charset="-122"/>
              </a:rPr>
              <a:t>CBMC</a:t>
            </a:r>
            <a:r>
              <a:rPr lang="zh-CN" altLang="en-US" sz="2400" dirty="0">
                <a:latin typeface="MiSans" panose="02010600030101010101" charset="-122"/>
                <a:ea typeface="MiSans" panose="02010600030101010101" charset="-122"/>
                <a:cs typeface="MiSans" panose="02010600030101010101" charset="-122"/>
              </a:rPr>
              <a:t>）能看懂，对生成的代码进行最后的格式调整。</a:t>
            </a:r>
          </a:p>
        </p:txBody>
      </p:sp>
    </p:spTree>
    <p:extLst>
      <p:ext uri="{BB962C8B-B14F-4D97-AF65-F5344CB8AC3E}">
        <p14:creationId xmlns:p14="http://schemas.microsoft.com/office/powerpoint/2010/main" val="35691106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9" name="Shape 0">
            <a:extLst>
              <a:ext uri="{FF2B5EF4-FFF2-40B4-BE49-F238E27FC236}">
                <a16:creationId xmlns:a16="http://schemas.microsoft.com/office/drawing/2014/main" id="{116D2B1C-DC1F-430B-9B46-2ECCE12EC9D5}"/>
              </a:ext>
            </a:extLst>
          </p:cNvPr>
          <p:cNvSpPr/>
          <p:nvPr/>
        </p:nvSpPr>
        <p:spPr>
          <a:xfrm flipH="1">
            <a:off x="1055159" y="5855560"/>
            <a:ext cx="4855497" cy="0"/>
          </a:xfrm>
          <a:prstGeom prst="line">
            <a:avLst/>
          </a:prstGeom>
          <a:noFill/>
          <a:ln w="3175">
            <a:solidFill>
              <a:srgbClr val="000000"/>
            </a:solidFill>
            <a:prstDash val="solid"/>
            <a:headEnd type="none"/>
            <a:tailEnd type="none"/>
          </a:ln>
        </p:spPr>
      </p:sp>
      <p:sp>
        <p:nvSpPr>
          <p:cNvPr id="11" name="Shape 1">
            <a:extLst>
              <a:ext uri="{FF2B5EF4-FFF2-40B4-BE49-F238E27FC236}">
                <a16:creationId xmlns:a16="http://schemas.microsoft.com/office/drawing/2014/main" id="{D3B3A574-835A-46AA-927F-BBB0854B1931}"/>
              </a:ext>
            </a:extLst>
          </p:cNvPr>
          <p:cNvSpPr/>
          <p:nvPr/>
        </p:nvSpPr>
        <p:spPr>
          <a:xfrm>
            <a:off x="11123915" y="1028700"/>
            <a:ext cx="0" cy="5829300"/>
          </a:xfrm>
          <a:prstGeom prst="line">
            <a:avLst/>
          </a:prstGeom>
          <a:noFill/>
          <a:ln w="3175">
            <a:solidFill>
              <a:srgbClr val="000000"/>
            </a:solidFill>
            <a:prstDash val="solid"/>
            <a:headEnd type="none"/>
            <a:tailEnd type="none"/>
          </a:ln>
        </p:spPr>
      </p:sp>
      <p:sp>
        <p:nvSpPr>
          <p:cNvPr id="12" name="Text 2">
            <a:extLst>
              <a:ext uri="{FF2B5EF4-FFF2-40B4-BE49-F238E27FC236}">
                <a16:creationId xmlns:a16="http://schemas.microsoft.com/office/drawing/2014/main" id="{6F2D6BCC-49BC-4298-8215-47ACDD827CCE}"/>
              </a:ext>
            </a:extLst>
          </p:cNvPr>
          <p:cNvSpPr/>
          <p:nvPr/>
        </p:nvSpPr>
        <p:spPr>
          <a:xfrm>
            <a:off x="1155429" y="1440174"/>
            <a:ext cx="6585796" cy="577592"/>
          </a:xfrm>
          <a:prstGeom prst="rect">
            <a:avLst/>
          </a:prstGeom>
          <a:noFill/>
          <a:ln/>
        </p:spPr>
        <p:txBody>
          <a:bodyPr wrap="square" lIns="90043" tIns="46863" rIns="90043" bIns="46863" rtlCol="0" anchor="t"/>
          <a:lstStyle/>
          <a:p>
            <a:r>
              <a:rPr lang="en-US" altLang="zh-CN" sz="3200" dirty="0"/>
              <a:t>FEEDER (</a:t>
            </a:r>
            <a:r>
              <a:rPr lang="zh-CN" altLang="en-US" sz="3200" dirty="0"/>
              <a:t>投喂器</a:t>
            </a:r>
            <a:r>
              <a:rPr lang="en-US" altLang="zh-CN" sz="3200" dirty="0"/>
              <a:t>)</a:t>
            </a:r>
            <a:endParaRPr lang="zh-CN" altLang="en-US" sz="3200" b="1" dirty="0"/>
          </a:p>
        </p:txBody>
      </p:sp>
      <p:sp>
        <p:nvSpPr>
          <p:cNvPr id="13" name="Text 4">
            <a:extLst>
              <a:ext uri="{FF2B5EF4-FFF2-40B4-BE49-F238E27FC236}">
                <a16:creationId xmlns:a16="http://schemas.microsoft.com/office/drawing/2014/main" id="{3EEA33EA-3AFF-401C-AEC2-18E177489AB1}"/>
              </a:ext>
            </a:extLst>
          </p:cNvPr>
          <p:cNvSpPr/>
          <p:nvPr/>
        </p:nvSpPr>
        <p:spPr>
          <a:xfrm>
            <a:off x="1155429" y="3228011"/>
            <a:ext cx="4433648" cy="1489075"/>
          </a:xfrm>
          <a:prstGeom prst="rect">
            <a:avLst/>
          </a:prstGeom>
          <a:noFill/>
          <a:ln/>
        </p:spPr>
        <p:txBody>
          <a:bodyPr wrap="square" lIns="91440" tIns="45720" rIns="91440" bIns="45720" rtlCol="0" anchor="t"/>
          <a:lstStyle/>
          <a:p>
            <a:pPr marL="0" marR="0" lvl="0" indent="0" algn="just" defTabSz="914400" rtl="0" eaLnBrk="1" fontAlgn="auto" latinLnBrk="0" hangingPunct="1">
              <a:lnSpc>
                <a:spcPct val="13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文本框 13">
            <a:extLst>
              <a:ext uri="{FF2B5EF4-FFF2-40B4-BE49-F238E27FC236}">
                <a16:creationId xmlns:a16="http://schemas.microsoft.com/office/drawing/2014/main" id="{49ADD89E-1969-4476-9972-4B5ADD6F5A5B}"/>
              </a:ext>
            </a:extLst>
          </p:cNvPr>
          <p:cNvSpPr txBox="1"/>
          <p:nvPr/>
        </p:nvSpPr>
        <p:spPr>
          <a:xfrm>
            <a:off x="1248522" y="2644189"/>
            <a:ext cx="9040090" cy="170937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modules/feeder.py (</a:t>
            </a:r>
            <a:r>
              <a:rPr lang="zh-CN" altLang="en-US" dirty="0">
                <a:latin typeface="MiSans" panose="02010600030101010101" charset="-122"/>
                <a:ea typeface="MiSans" panose="02010600030101010101" charset="-122"/>
                <a:cs typeface="MiSans" panose="02010600030101010101" charset="-122"/>
              </a:rPr>
              <a:t>投喂器</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50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职责：把上一步生成的、巨大的、单线程 </a:t>
            </a:r>
            <a:r>
              <a:rPr lang="en-US" altLang="zh-CN" dirty="0">
                <a:latin typeface="MiSans" panose="02010600030101010101" charset="-122"/>
                <a:ea typeface="MiSans" panose="02010600030101010101" charset="-122"/>
                <a:cs typeface="MiSans" panose="02010600030101010101" charset="-122"/>
              </a:rPr>
              <a:t>C </a:t>
            </a:r>
            <a:r>
              <a:rPr lang="zh-CN" altLang="en-US" dirty="0">
                <a:latin typeface="MiSans" panose="02010600030101010101" charset="-122"/>
                <a:ea typeface="MiSans" panose="02010600030101010101" charset="-122"/>
                <a:cs typeface="MiSans" panose="02010600030101010101" charset="-122"/>
              </a:rPr>
              <a:t>代码保存到硬盘（如 </a:t>
            </a:r>
            <a:r>
              <a:rPr lang="en-US" altLang="zh-CN" dirty="0">
                <a:latin typeface="MiSans" panose="02010600030101010101" charset="-122"/>
                <a:ea typeface="MiSans" panose="02010600030101010101" charset="-122"/>
                <a:cs typeface="MiSans" panose="02010600030101010101" charset="-122"/>
              </a:rPr>
              <a:t>_</a:t>
            </a:r>
            <a:r>
              <a:rPr lang="en-US" altLang="zh-CN" dirty="0" err="1">
                <a:latin typeface="MiSans" panose="02010600030101010101" charset="-122"/>
                <a:ea typeface="MiSans" panose="02010600030101010101" charset="-122"/>
                <a:cs typeface="MiSans" panose="02010600030101010101" charset="-122"/>
              </a:rPr>
              <a:t>cs_test.c</a:t>
            </a:r>
            <a:r>
              <a:rPr lang="zh-CN" altLang="en-US" dirty="0">
                <a:latin typeface="MiSans" panose="02010600030101010101" charset="-122"/>
                <a:ea typeface="MiSans" panose="02010600030101010101" charset="-122"/>
                <a:cs typeface="MiSans" panose="02010600030101010101" charset="-122"/>
              </a:rPr>
              <a:t>）。</a:t>
            </a:r>
          </a:p>
          <a:p>
            <a:pPr marL="742950" lvl="1" indent="-285750">
              <a:lnSpc>
                <a:spcPct val="150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作用：在命令行里构建命令（</a:t>
            </a:r>
            <a:r>
              <a:rPr lang="en-US" altLang="zh-CN" dirty="0" err="1">
                <a:latin typeface="MiSans" panose="02010600030101010101" charset="-122"/>
                <a:ea typeface="MiSans" panose="02010600030101010101" charset="-122"/>
                <a:cs typeface="MiSans" panose="02010600030101010101" charset="-122"/>
              </a:rPr>
              <a:t>cbmc</a:t>
            </a:r>
            <a:r>
              <a:rPr lang="en-US" altLang="zh-CN" dirty="0">
                <a:latin typeface="MiSans" panose="02010600030101010101" charset="-122"/>
                <a:ea typeface="MiSans" panose="02010600030101010101" charset="-122"/>
                <a:cs typeface="MiSans" panose="02010600030101010101" charset="-122"/>
              </a:rPr>
              <a:t> _</a:t>
            </a:r>
            <a:r>
              <a:rPr lang="en-US" altLang="zh-CN" dirty="0" err="1">
                <a:latin typeface="MiSans" panose="02010600030101010101" charset="-122"/>
                <a:ea typeface="MiSans" panose="02010600030101010101" charset="-122"/>
                <a:cs typeface="MiSans" panose="02010600030101010101" charset="-122"/>
              </a:rPr>
              <a:t>cs_test.c</a:t>
            </a:r>
            <a:r>
              <a:rPr lang="zh-CN" altLang="en-US" dirty="0">
                <a:latin typeface="MiSans" panose="02010600030101010101" charset="-122"/>
                <a:ea typeface="MiSans" panose="02010600030101010101" charset="-122"/>
                <a:cs typeface="MiSans" panose="02010600030101010101" charset="-122"/>
              </a:rPr>
              <a:t>），在系统进程中使用</a:t>
            </a:r>
            <a:r>
              <a:rPr lang="en-US" altLang="zh-CN" dirty="0" err="1">
                <a:latin typeface="MiSans" panose="02010600030101010101" charset="-122"/>
                <a:ea typeface="MiSans" panose="02010600030101010101" charset="-122"/>
                <a:cs typeface="MiSans" panose="02010600030101010101" charset="-122"/>
              </a:rPr>
              <a:t>cbmc</a:t>
            </a:r>
            <a:r>
              <a:rPr lang="zh-CN" altLang="en-US" dirty="0">
                <a:latin typeface="MiSans" panose="02010600030101010101" charset="-122"/>
                <a:ea typeface="MiSans" panose="02010600030101010101" charset="-122"/>
                <a:cs typeface="MiSans" panose="02010600030101010101" charset="-122"/>
              </a:rPr>
              <a:t>去分析</a:t>
            </a:r>
            <a:r>
              <a:rPr lang="en-US" altLang="zh-CN" dirty="0">
                <a:latin typeface="MiSans" panose="02010600030101010101" charset="-122"/>
                <a:ea typeface="MiSans" panose="02010600030101010101" charset="-122"/>
                <a:cs typeface="MiSans" panose="02010600030101010101" charset="-122"/>
              </a:rPr>
              <a:t>_</a:t>
            </a:r>
            <a:r>
              <a:rPr lang="en-US" altLang="zh-CN" dirty="0" err="1">
                <a:latin typeface="MiSans" panose="02010600030101010101" charset="-122"/>
                <a:ea typeface="MiSans" panose="02010600030101010101" charset="-122"/>
                <a:cs typeface="MiSans" panose="02010600030101010101" charset="-122"/>
              </a:rPr>
              <a:t>cs_test.c</a:t>
            </a:r>
            <a:r>
              <a:rPr lang="zh-CN" altLang="en-US" dirty="0">
                <a:latin typeface="MiSans" panose="02010600030101010101" charset="-122"/>
                <a:ea typeface="MiSans" panose="02010600030101010101" charset="-122"/>
                <a:cs typeface="MiSans" panose="02010600030101010101" charset="-122"/>
              </a:rPr>
              <a:t>，并捕获输出日志。</a:t>
            </a:r>
          </a:p>
        </p:txBody>
      </p:sp>
      <p:sp>
        <p:nvSpPr>
          <p:cNvPr id="15" name="Shape 2">
            <a:extLst>
              <a:ext uri="{FF2B5EF4-FFF2-40B4-BE49-F238E27FC236}">
                <a16:creationId xmlns:a16="http://schemas.microsoft.com/office/drawing/2014/main" id="{C975DBA8-D9F0-4AD7-A722-659F9330DFC0}"/>
              </a:ext>
            </a:extLst>
          </p:cNvPr>
          <p:cNvSpPr/>
          <p:nvPr/>
        </p:nvSpPr>
        <p:spPr>
          <a:xfrm>
            <a:off x="869351" y="1648434"/>
            <a:ext cx="266740" cy="266740"/>
          </a:xfrm>
          <a:prstGeom prst="rect">
            <a:avLst/>
          </a:prstGeom>
          <a:solidFill>
            <a:srgbClr val="000000"/>
          </a:solidFill>
          <a:ln/>
        </p:spPr>
      </p:sp>
      <p:sp>
        <p:nvSpPr>
          <p:cNvPr id="2" name="文本框 1">
            <a:extLst>
              <a:ext uri="{FF2B5EF4-FFF2-40B4-BE49-F238E27FC236}">
                <a16:creationId xmlns:a16="http://schemas.microsoft.com/office/drawing/2014/main" id="{2D874168-BC73-4B6C-99E0-2187D69948BC}"/>
              </a:ext>
            </a:extLst>
          </p:cNvPr>
          <p:cNvSpPr txBox="1"/>
          <p:nvPr/>
        </p:nvSpPr>
        <p:spPr>
          <a:xfrm>
            <a:off x="1136091" y="2002170"/>
            <a:ext cx="3216165" cy="461665"/>
          </a:xfrm>
          <a:prstGeom prst="rect">
            <a:avLst/>
          </a:prstGeom>
          <a:noFill/>
        </p:spPr>
        <p:txBody>
          <a:bodyPr wrap="square" rtlCol="0">
            <a:spAutoFit/>
          </a:bodyPr>
          <a:lstStyle/>
          <a:p>
            <a:pPr marL="285750" indent="-285750">
              <a:buFont typeface="Wingdings" panose="05000000000000000000" pitchFamily="2" charset="2"/>
              <a:buChar char="Ø"/>
            </a:pPr>
            <a:r>
              <a:rPr lang="zh-CN" altLang="en-US" sz="2400" dirty="0">
                <a:latin typeface="MiSans" panose="02010600030101010101" charset="-122"/>
                <a:ea typeface="MiSans" panose="02010600030101010101" charset="-122"/>
                <a:cs typeface="MiSans" panose="02010600030101010101" charset="-122"/>
              </a:rPr>
              <a:t>实际运行后端工具。</a:t>
            </a:r>
          </a:p>
        </p:txBody>
      </p:sp>
    </p:spTree>
    <p:extLst>
      <p:ext uri="{BB962C8B-B14F-4D97-AF65-F5344CB8AC3E}">
        <p14:creationId xmlns:p14="http://schemas.microsoft.com/office/powerpoint/2010/main" val="39219084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9" name="Shape 0">
            <a:extLst>
              <a:ext uri="{FF2B5EF4-FFF2-40B4-BE49-F238E27FC236}">
                <a16:creationId xmlns:a16="http://schemas.microsoft.com/office/drawing/2014/main" id="{116D2B1C-DC1F-430B-9B46-2ECCE12EC9D5}"/>
              </a:ext>
            </a:extLst>
          </p:cNvPr>
          <p:cNvSpPr/>
          <p:nvPr/>
        </p:nvSpPr>
        <p:spPr>
          <a:xfrm flipH="1">
            <a:off x="1055159" y="5855560"/>
            <a:ext cx="4855497" cy="0"/>
          </a:xfrm>
          <a:prstGeom prst="line">
            <a:avLst/>
          </a:prstGeom>
          <a:noFill/>
          <a:ln w="3175">
            <a:solidFill>
              <a:srgbClr val="000000"/>
            </a:solidFill>
            <a:prstDash val="solid"/>
            <a:headEnd type="none"/>
            <a:tailEnd type="none"/>
          </a:ln>
        </p:spPr>
      </p:sp>
      <p:sp>
        <p:nvSpPr>
          <p:cNvPr id="11" name="Shape 1">
            <a:extLst>
              <a:ext uri="{FF2B5EF4-FFF2-40B4-BE49-F238E27FC236}">
                <a16:creationId xmlns:a16="http://schemas.microsoft.com/office/drawing/2014/main" id="{D3B3A574-835A-46AA-927F-BBB0854B1931}"/>
              </a:ext>
            </a:extLst>
          </p:cNvPr>
          <p:cNvSpPr/>
          <p:nvPr/>
        </p:nvSpPr>
        <p:spPr>
          <a:xfrm>
            <a:off x="11123915" y="1028700"/>
            <a:ext cx="0" cy="5829300"/>
          </a:xfrm>
          <a:prstGeom prst="line">
            <a:avLst/>
          </a:prstGeom>
          <a:noFill/>
          <a:ln w="3175">
            <a:solidFill>
              <a:srgbClr val="000000"/>
            </a:solidFill>
            <a:prstDash val="solid"/>
            <a:headEnd type="none"/>
            <a:tailEnd type="none"/>
          </a:ln>
        </p:spPr>
      </p:sp>
      <p:sp>
        <p:nvSpPr>
          <p:cNvPr id="12" name="Text 2">
            <a:extLst>
              <a:ext uri="{FF2B5EF4-FFF2-40B4-BE49-F238E27FC236}">
                <a16:creationId xmlns:a16="http://schemas.microsoft.com/office/drawing/2014/main" id="{6F2D6BCC-49BC-4298-8215-47ACDD827CCE}"/>
              </a:ext>
            </a:extLst>
          </p:cNvPr>
          <p:cNvSpPr/>
          <p:nvPr/>
        </p:nvSpPr>
        <p:spPr>
          <a:xfrm>
            <a:off x="1155429" y="1440174"/>
            <a:ext cx="6585796" cy="577592"/>
          </a:xfrm>
          <a:prstGeom prst="rect">
            <a:avLst/>
          </a:prstGeom>
          <a:noFill/>
          <a:ln/>
        </p:spPr>
        <p:txBody>
          <a:bodyPr wrap="square" lIns="90043" tIns="46863" rIns="90043" bIns="46863" rtlCol="0" anchor="t"/>
          <a:lstStyle/>
          <a:p>
            <a:r>
              <a:rPr lang="en-US" altLang="zh-CN" sz="3200" dirty="0">
                <a:latin typeface="MiSans" panose="02010600030101010101" charset="-122"/>
                <a:ea typeface="MiSans" panose="02010600030101010101" charset="-122"/>
                <a:cs typeface="MiSans" panose="02010600030101010101" charset="-122"/>
              </a:rPr>
              <a:t>CEX CBMC (</a:t>
            </a:r>
            <a:r>
              <a:rPr lang="zh-CN" altLang="en-US" sz="3200" dirty="0">
                <a:latin typeface="MiSans" panose="02010600030101010101" charset="-122"/>
                <a:ea typeface="MiSans" panose="02010600030101010101" charset="-122"/>
                <a:cs typeface="MiSans" panose="02010600030101010101" charset="-122"/>
              </a:rPr>
              <a:t>反例处理</a:t>
            </a:r>
            <a:r>
              <a:rPr lang="en-US" altLang="zh-CN" sz="3200" dirty="0">
                <a:latin typeface="MiSans" panose="02010600030101010101" charset="-122"/>
                <a:ea typeface="MiSans" panose="02010600030101010101" charset="-122"/>
                <a:cs typeface="MiSans" panose="02010600030101010101" charset="-122"/>
              </a:rPr>
              <a:t>)</a:t>
            </a:r>
            <a:endParaRPr lang="zh-CN" altLang="en-US" sz="3200" b="1" dirty="0">
              <a:latin typeface="MiSans" panose="02010600030101010101" charset="-122"/>
              <a:ea typeface="MiSans" panose="02010600030101010101" charset="-122"/>
              <a:cs typeface="MiSans" panose="02010600030101010101" charset="-122"/>
            </a:endParaRPr>
          </a:p>
        </p:txBody>
      </p:sp>
      <p:sp>
        <p:nvSpPr>
          <p:cNvPr id="13" name="Text 4">
            <a:extLst>
              <a:ext uri="{FF2B5EF4-FFF2-40B4-BE49-F238E27FC236}">
                <a16:creationId xmlns:a16="http://schemas.microsoft.com/office/drawing/2014/main" id="{3EEA33EA-3AFF-401C-AEC2-18E177489AB1}"/>
              </a:ext>
            </a:extLst>
          </p:cNvPr>
          <p:cNvSpPr/>
          <p:nvPr/>
        </p:nvSpPr>
        <p:spPr>
          <a:xfrm>
            <a:off x="1155429" y="3228011"/>
            <a:ext cx="4433648" cy="1489075"/>
          </a:xfrm>
          <a:prstGeom prst="rect">
            <a:avLst/>
          </a:prstGeom>
          <a:noFill/>
          <a:ln/>
        </p:spPr>
        <p:txBody>
          <a:bodyPr wrap="square" lIns="91440" tIns="45720" rIns="91440" bIns="45720" rtlCol="0" anchor="t"/>
          <a:lstStyle/>
          <a:p>
            <a:pPr marL="0" marR="0" lvl="0" indent="0" algn="just" defTabSz="914400" rtl="0" eaLnBrk="1" fontAlgn="auto" latinLnBrk="0" hangingPunct="1">
              <a:lnSpc>
                <a:spcPct val="13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文本框 13">
            <a:extLst>
              <a:ext uri="{FF2B5EF4-FFF2-40B4-BE49-F238E27FC236}">
                <a16:creationId xmlns:a16="http://schemas.microsoft.com/office/drawing/2014/main" id="{49ADD89E-1969-4476-9972-4B5ADD6F5A5B}"/>
              </a:ext>
            </a:extLst>
          </p:cNvPr>
          <p:cNvSpPr txBox="1"/>
          <p:nvPr/>
        </p:nvSpPr>
        <p:spPr>
          <a:xfrm>
            <a:off x="1563832" y="2582572"/>
            <a:ext cx="9040090" cy="254037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modules/cex.py (</a:t>
            </a:r>
            <a:r>
              <a:rPr lang="zh-CN" altLang="en-US" dirty="0">
                <a:latin typeface="MiSans" panose="02010600030101010101" charset="-122"/>
                <a:ea typeface="MiSans" panose="02010600030101010101" charset="-122"/>
                <a:cs typeface="MiSans" panose="02010600030101010101" charset="-122"/>
              </a:rPr>
              <a:t>反例（</a:t>
            </a:r>
            <a:r>
              <a:rPr lang="en-US" altLang="zh-CN" dirty="0">
                <a:latin typeface="MiSans" panose="02010600030101010101" charset="-122"/>
                <a:ea typeface="MiSans" panose="02010600030101010101" charset="-122"/>
                <a:cs typeface="MiSans" panose="02010600030101010101" charset="-122"/>
              </a:rPr>
              <a:t>CEX</a:t>
            </a:r>
            <a:r>
              <a:rPr lang="zh-CN" altLang="en-US" dirty="0">
                <a:latin typeface="MiSans" panose="02010600030101010101" charset="-122"/>
                <a:ea typeface="MiSans" panose="02010600030101010101" charset="-122"/>
                <a:cs typeface="MiSans" panose="02010600030101010101" charset="-122"/>
              </a:rPr>
              <a:t>）翻译器</a:t>
            </a:r>
            <a:r>
              <a:rPr lang="en-US" altLang="zh-CN" dirty="0">
                <a:latin typeface="MiSans" panose="02010600030101010101" charset="-122"/>
                <a:ea typeface="MiSans" panose="02010600030101010101" charset="-122"/>
                <a:cs typeface="MiSans" panose="02010600030101010101" charset="-122"/>
              </a:rPr>
              <a:t>)</a:t>
            </a:r>
          </a:p>
          <a:p>
            <a:pPr marL="742950" lvl="1" indent="-285750">
              <a:lnSpc>
                <a:spcPct val="150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读取：</a:t>
            </a:r>
            <a:r>
              <a:rPr lang="en-US" altLang="zh-CN" dirty="0">
                <a:latin typeface="MiSans" panose="02010600030101010101" charset="-122"/>
                <a:ea typeface="MiSans" panose="02010600030101010101" charset="-122"/>
                <a:cs typeface="MiSans" panose="02010600030101010101" charset="-122"/>
              </a:rPr>
              <a:t>feeder </a:t>
            </a:r>
            <a:r>
              <a:rPr lang="zh-CN" altLang="en-US" dirty="0">
                <a:latin typeface="MiSans" panose="02010600030101010101" charset="-122"/>
                <a:ea typeface="MiSans" panose="02010600030101010101" charset="-122"/>
                <a:cs typeface="MiSans" panose="02010600030101010101" charset="-122"/>
              </a:rPr>
              <a:t>抓回来的日志。</a:t>
            </a:r>
            <a:endParaRPr lang="en-US" altLang="zh-CN" dirty="0">
              <a:latin typeface="MiSans" panose="02010600030101010101" charset="-122"/>
              <a:ea typeface="MiSans" panose="02010600030101010101" charset="-122"/>
              <a:cs typeface="MiSans" panose="02010600030101010101" charset="-122"/>
            </a:endParaRPr>
          </a:p>
          <a:p>
            <a:pPr marL="742950" lvl="1" indent="-285750">
              <a:lnSpc>
                <a:spcPct val="150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判断：结果是 </a:t>
            </a:r>
            <a:r>
              <a:rPr lang="en-US" altLang="zh-CN" dirty="0">
                <a:latin typeface="MiSans" panose="02010600030101010101" charset="-122"/>
                <a:ea typeface="MiSans" panose="02010600030101010101" charset="-122"/>
                <a:cs typeface="MiSans" panose="02010600030101010101" charset="-122"/>
              </a:rPr>
              <a:t>SAFE </a:t>
            </a:r>
            <a:r>
              <a:rPr lang="zh-CN" altLang="en-US" dirty="0">
                <a:latin typeface="MiSans" panose="02010600030101010101" charset="-122"/>
                <a:ea typeface="MiSans" panose="02010600030101010101" charset="-122"/>
                <a:cs typeface="MiSans" panose="02010600030101010101" charset="-122"/>
              </a:rPr>
              <a:t>还是 </a:t>
            </a:r>
            <a:r>
              <a:rPr lang="en-US" altLang="zh-CN" dirty="0">
                <a:latin typeface="MiSans" panose="02010600030101010101" charset="-122"/>
                <a:ea typeface="MiSans" panose="02010600030101010101" charset="-122"/>
                <a:cs typeface="MiSans" panose="02010600030101010101" charset="-122"/>
              </a:rPr>
              <a:t>UNSAFE</a:t>
            </a:r>
            <a:r>
              <a:rPr lang="zh-CN" altLang="en-US" dirty="0">
                <a:latin typeface="MiSans" panose="02010600030101010101" charset="-122"/>
                <a:ea typeface="MiSans" panose="02010600030101010101" charset="-122"/>
                <a:cs typeface="MiSans" panose="02010600030101010101" charset="-122"/>
              </a:rPr>
              <a:t>。</a:t>
            </a:r>
            <a:endParaRPr lang="en-US" altLang="zh-CN" dirty="0">
              <a:latin typeface="MiSans" panose="02010600030101010101" charset="-122"/>
              <a:ea typeface="MiSans" panose="02010600030101010101" charset="-122"/>
              <a:cs typeface="MiSans" panose="02010600030101010101" charset="-122"/>
            </a:endParaRPr>
          </a:p>
          <a:p>
            <a:pPr marL="742950" lvl="1" indent="-285750">
              <a:lnSpc>
                <a:spcPct val="150000"/>
              </a:lnSpc>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回溯：如果 </a:t>
            </a:r>
            <a:r>
              <a:rPr lang="en-US" altLang="zh-CN" dirty="0">
                <a:latin typeface="MiSans" panose="02010600030101010101" charset="-122"/>
                <a:ea typeface="MiSans" panose="02010600030101010101" charset="-122"/>
                <a:cs typeface="MiSans" panose="02010600030101010101" charset="-122"/>
              </a:rPr>
              <a:t>UNSAFE</a:t>
            </a:r>
            <a:r>
              <a:rPr lang="zh-CN" altLang="en-US" dirty="0">
                <a:latin typeface="MiSans" panose="02010600030101010101" charset="-122"/>
                <a:ea typeface="MiSans" panose="02010600030101010101" charset="-122"/>
                <a:cs typeface="MiSans" panose="02010600030101010101" charset="-122"/>
              </a:rPr>
              <a:t>，它会读取 </a:t>
            </a:r>
            <a:r>
              <a:rPr lang="en-US" altLang="zh-CN" dirty="0">
                <a:latin typeface="MiSans" panose="02010600030101010101" charset="-122"/>
                <a:ea typeface="MiSans" panose="02010600030101010101" charset="-122"/>
                <a:cs typeface="MiSans" panose="02010600030101010101" charset="-122"/>
              </a:rPr>
              <a:t>CBMC </a:t>
            </a:r>
            <a:r>
              <a:rPr lang="zh-CN" altLang="en-US" dirty="0">
                <a:latin typeface="MiSans" panose="02010600030101010101" charset="-122"/>
                <a:ea typeface="MiSans" panose="02010600030101010101" charset="-122"/>
                <a:cs typeface="MiSans" panose="02010600030101010101" charset="-122"/>
              </a:rPr>
              <a:t>打印的底层 </a:t>
            </a:r>
            <a:r>
              <a:rPr lang="en-US" altLang="zh-CN" dirty="0">
                <a:latin typeface="MiSans" panose="02010600030101010101" charset="-122"/>
                <a:ea typeface="MiSans" panose="02010600030101010101" charset="-122"/>
                <a:cs typeface="MiSans" panose="02010600030101010101" charset="-122"/>
              </a:rPr>
              <a:t>trace</a:t>
            </a:r>
            <a:r>
              <a:rPr lang="zh-CN" altLang="en-US" dirty="0">
                <a:latin typeface="MiSans" panose="02010600030101010101" charset="-122"/>
                <a:ea typeface="MiSans" panose="02010600030101010101" charset="-122"/>
                <a:cs typeface="MiSans" panose="02010600030101010101" charset="-122"/>
              </a:rPr>
              <a:t>，结合之前所有模块（特别是 </a:t>
            </a:r>
            <a:r>
              <a:rPr lang="en-US" altLang="zh-CN" dirty="0">
                <a:latin typeface="MiSans" panose="02010600030101010101" charset="-122"/>
                <a:ea typeface="MiSans" panose="02010600030101010101" charset="-122"/>
                <a:cs typeface="MiSans" panose="02010600030101010101" charset="-122"/>
              </a:rPr>
              <a:t>parser </a:t>
            </a:r>
            <a:r>
              <a:rPr lang="zh-CN" altLang="en-US" dirty="0">
                <a:latin typeface="MiSans" panose="02010600030101010101" charset="-122"/>
                <a:ea typeface="MiSans" panose="02010600030101010101" charset="-122"/>
                <a:cs typeface="MiSans" panose="02010600030101010101" charset="-122"/>
              </a:rPr>
              <a:t>和 </a:t>
            </a:r>
            <a:r>
              <a:rPr lang="en-US" altLang="zh-CN" dirty="0" err="1">
                <a:latin typeface="MiSans" panose="02010600030101010101" charset="-122"/>
                <a:ea typeface="MiSans" panose="02010600030101010101" charset="-122"/>
                <a:cs typeface="MiSans" panose="02010600030101010101" charset="-122"/>
              </a:rPr>
              <a:t>lazyseq</a:t>
            </a:r>
            <a:r>
              <a:rPr lang="zh-CN" altLang="en-US" dirty="0">
                <a:latin typeface="MiSans" panose="02010600030101010101" charset="-122"/>
                <a:ea typeface="MiSans" panose="02010600030101010101" charset="-122"/>
                <a:cs typeface="MiSans" panose="02010600030101010101" charset="-122"/>
              </a:rPr>
              <a:t>）留下的行号映射表，把错误路径翻译回原始 </a:t>
            </a:r>
            <a:r>
              <a:rPr lang="en-US" altLang="zh-CN" dirty="0">
                <a:latin typeface="MiSans" panose="02010600030101010101" charset="-122"/>
                <a:ea typeface="MiSans" panose="02010600030101010101" charset="-122"/>
                <a:cs typeface="MiSans" panose="02010600030101010101" charset="-122"/>
              </a:rPr>
              <a:t>C </a:t>
            </a:r>
            <a:r>
              <a:rPr lang="zh-CN" altLang="en-US" dirty="0">
                <a:latin typeface="MiSans" panose="02010600030101010101" charset="-122"/>
                <a:ea typeface="MiSans" panose="02010600030101010101" charset="-122"/>
                <a:cs typeface="MiSans" panose="02010600030101010101" charset="-122"/>
              </a:rPr>
              <a:t>文件的行号，展示出结果。</a:t>
            </a:r>
            <a:endParaRPr lang="en-US" altLang="zh-CN" dirty="0">
              <a:latin typeface="MiSans" panose="02010600030101010101" charset="-122"/>
              <a:ea typeface="MiSans" panose="02010600030101010101" charset="-122"/>
              <a:cs typeface="MiSans" panose="02010600030101010101" charset="-122"/>
            </a:endParaRPr>
          </a:p>
        </p:txBody>
      </p:sp>
      <p:sp>
        <p:nvSpPr>
          <p:cNvPr id="15" name="Shape 2">
            <a:extLst>
              <a:ext uri="{FF2B5EF4-FFF2-40B4-BE49-F238E27FC236}">
                <a16:creationId xmlns:a16="http://schemas.microsoft.com/office/drawing/2014/main" id="{C975DBA8-D9F0-4AD7-A722-659F9330DFC0}"/>
              </a:ext>
            </a:extLst>
          </p:cNvPr>
          <p:cNvSpPr/>
          <p:nvPr/>
        </p:nvSpPr>
        <p:spPr>
          <a:xfrm>
            <a:off x="869351" y="1648434"/>
            <a:ext cx="266740" cy="266740"/>
          </a:xfrm>
          <a:prstGeom prst="rect">
            <a:avLst/>
          </a:prstGeom>
          <a:solidFill>
            <a:srgbClr val="000000"/>
          </a:solidFill>
          <a:ln/>
        </p:spPr>
      </p:sp>
      <p:sp>
        <p:nvSpPr>
          <p:cNvPr id="2" name="文本框 1">
            <a:extLst>
              <a:ext uri="{FF2B5EF4-FFF2-40B4-BE49-F238E27FC236}">
                <a16:creationId xmlns:a16="http://schemas.microsoft.com/office/drawing/2014/main" id="{825B7547-1AE0-4AA7-B917-5FBD60548CAA}"/>
              </a:ext>
            </a:extLst>
          </p:cNvPr>
          <p:cNvSpPr txBox="1"/>
          <p:nvPr/>
        </p:nvSpPr>
        <p:spPr>
          <a:xfrm>
            <a:off x="1130614" y="2068167"/>
            <a:ext cx="9560083" cy="461665"/>
          </a:xfrm>
          <a:prstGeom prst="rect">
            <a:avLst/>
          </a:prstGeom>
          <a:noFill/>
        </p:spPr>
        <p:txBody>
          <a:bodyPr wrap="square" rtlCol="0">
            <a:spAutoFit/>
          </a:bodyPr>
          <a:lstStyle/>
          <a:p>
            <a:pPr marL="285750" indent="-285750">
              <a:buFont typeface="Wingdings" panose="05000000000000000000" pitchFamily="2" charset="2"/>
              <a:buChar char="Ø"/>
            </a:pPr>
            <a:r>
              <a:rPr lang="zh-CN" altLang="en-US" sz="2400" dirty="0">
                <a:latin typeface="MiSans" panose="02010600030101010101" charset="-122"/>
                <a:ea typeface="MiSans" panose="02010600030101010101" charset="-122"/>
                <a:cs typeface="MiSans" panose="02010600030101010101" charset="-122"/>
              </a:rPr>
              <a:t>解析 </a:t>
            </a:r>
            <a:r>
              <a:rPr lang="en-US" altLang="zh-CN" sz="2400" dirty="0">
                <a:latin typeface="MiSans" panose="02010600030101010101" charset="-122"/>
                <a:ea typeface="MiSans" panose="02010600030101010101" charset="-122"/>
                <a:cs typeface="MiSans" panose="02010600030101010101" charset="-122"/>
              </a:rPr>
              <a:t>CBMC </a:t>
            </a:r>
            <a:r>
              <a:rPr lang="zh-CN" altLang="en-US" sz="2400" dirty="0">
                <a:latin typeface="MiSans" panose="02010600030101010101" charset="-122"/>
                <a:ea typeface="MiSans" panose="02010600030101010101" charset="-122"/>
                <a:cs typeface="MiSans" panose="02010600030101010101" charset="-122"/>
              </a:rPr>
              <a:t>的输出结果，如果是 </a:t>
            </a:r>
            <a:r>
              <a:rPr lang="en-US" altLang="zh-CN" sz="2400" dirty="0">
                <a:latin typeface="MiSans" panose="02010600030101010101" charset="-122"/>
                <a:ea typeface="MiSans" panose="02010600030101010101" charset="-122"/>
                <a:cs typeface="MiSans" panose="02010600030101010101" charset="-122"/>
              </a:rPr>
              <a:t>UNSAFE</a:t>
            </a:r>
            <a:r>
              <a:rPr lang="zh-CN" altLang="en-US" sz="2400" dirty="0">
                <a:latin typeface="MiSans" panose="02010600030101010101" charset="-122"/>
                <a:ea typeface="MiSans" panose="02010600030101010101" charset="-122"/>
                <a:cs typeface="MiSans" panose="02010600030101010101" charset="-122"/>
              </a:rPr>
              <a:t>，则翻译反例。</a:t>
            </a:r>
          </a:p>
        </p:txBody>
      </p:sp>
    </p:spTree>
    <p:extLst>
      <p:ext uri="{BB962C8B-B14F-4D97-AF65-F5344CB8AC3E}">
        <p14:creationId xmlns:p14="http://schemas.microsoft.com/office/powerpoint/2010/main" val="2529264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bg>
      <p:bgPr>
        <a:solidFill>
          <a:srgbClr val="F2F2F2"/>
        </a:solidFill>
        <a:effectLst/>
      </p:bgPr>
    </p:bg>
    <p:spTree>
      <p:nvGrpSpPr>
        <p:cNvPr id="1" name=""/>
        <p:cNvGrpSpPr/>
        <p:nvPr/>
      </p:nvGrpSpPr>
      <p:grpSpPr>
        <a:xfrm>
          <a:off x="0" y="0"/>
          <a:ext cx="0" cy="0"/>
          <a:chOff x="0" y="0"/>
          <a:chExt cx="0" cy="0"/>
        </a:xfrm>
      </p:grpSpPr>
      <p:sp>
        <p:nvSpPr>
          <p:cNvPr id="2" name="Text 0"/>
          <p:cNvSpPr/>
          <p:nvPr/>
        </p:nvSpPr>
        <p:spPr>
          <a:xfrm>
            <a:off x="2218055" y="4055745"/>
            <a:ext cx="7787005" cy="1245870"/>
          </a:xfrm>
          <a:prstGeom prst="rect">
            <a:avLst/>
          </a:prstGeom>
          <a:noFill/>
          <a:ln/>
        </p:spPr>
        <p:txBody>
          <a:bodyPr wrap="square" lIns="91440" tIns="45720" rIns="91440" bIns="45720" rtlCol="0" anchor="t"/>
          <a:lstStyle/>
          <a:p>
            <a:pPr algn="ctr">
              <a:lnSpc>
                <a:spcPct val="130000"/>
              </a:lnSpc>
            </a:pPr>
            <a:r>
              <a:rPr lang="en-US" sz="4000" b="1" dirty="0">
                <a:solidFill>
                  <a:srgbClr val="595959"/>
                </a:solidFill>
                <a:latin typeface="MiSans" pitchFamily="34" charset="0"/>
                <a:ea typeface="MiSans" pitchFamily="34" charset="-122"/>
                <a:cs typeface="MiSans" pitchFamily="34" charset="-120"/>
              </a:rPr>
              <a:t>Lazy-CSeq 的</a:t>
            </a:r>
            <a:r>
              <a:rPr lang="zh-CN" altLang="en-US" sz="4000" b="1" dirty="0">
                <a:solidFill>
                  <a:srgbClr val="595959"/>
                </a:solidFill>
                <a:latin typeface="MiSans" pitchFamily="34" charset="0"/>
                <a:ea typeface="MiSans" pitchFamily="34" charset="-122"/>
                <a:cs typeface="MiSans" pitchFamily="34" charset="-120"/>
              </a:rPr>
              <a:t>简要介绍</a:t>
            </a:r>
            <a:endParaRPr lang="en-US" sz="1600" dirty="0"/>
          </a:p>
        </p:txBody>
      </p:sp>
      <p:sp>
        <p:nvSpPr>
          <p:cNvPr id="3" name="Shape 1"/>
          <p:cNvSpPr/>
          <p:nvPr/>
        </p:nvSpPr>
        <p:spPr>
          <a:xfrm>
            <a:off x="1270" y="3405505"/>
            <a:ext cx="6092690" cy="387033"/>
          </a:xfrm>
          <a:prstGeom prst="rect">
            <a:avLst/>
          </a:prstGeom>
          <a:solidFill>
            <a:srgbClr val="808080">
              <a:alpha val="21176"/>
            </a:srgbClr>
          </a:solidFill>
          <a:ln/>
        </p:spPr>
      </p:sp>
      <p:sp>
        <p:nvSpPr>
          <p:cNvPr id="4" name="Text 2"/>
          <p:cNvSpPr/>
          <p:nvPr/>
        </p:nvSpPr>
        <p:spPr>
          <a:xfrm>
            <a:off x="1270" y="3405505"/>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3"/>
          <p:cNvSpPr/>
          <p:nvPr/>
        </p:nvSpPr>
        <p:spPr>
          <a:xfrm>
            <a:off x="6093960" y="3405505"/>
            <a:ext cx="6092690" cy="387033"/>
          </a:xfrm>
          <a:prstGeom prst="rect">
            <a:avLst/>
          </a:prstGeom>
          <a:solidFill>
            <a:srgbClr val="FFFFFF">
              <a:alpha val="21176"/>
            </a:srgbClr>
          </a:solidFill>
          <a:ln/>
        </p:spPr>
      </p:sp>
      <p:sp>
        <p:nvSpPr>
          <p:cNvPr id="6" name="Text 4"/>
          <p:cNvSpPr/>
          <p:nvPr/>
        </p:nvSpPr>
        <p:spPr>
          <a:xfrm>
            <a:off x="6093960" y="3405505"/>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1270" y="3792538"/>
            <a:ext cx="6092690" cy="387033"/>
          </a:xfrm>
          <a:prstGeom prst="rect">
            <a:avLst/>
          </a:prstGeom>
          <a:solidFill>
            <a:srgbClr val="F2F2F2">
              <a:alpha val="21176"/>
            </a:srgbClr>
          </a:solidFill>
          <a:ln/>
        </p:spPr>
      </p:sp>
      <p:sp>
        <p:nvSpPr>
          <p:cNvPr id="8" name="Text 6"/>
          <p:cNvSpPr/>
          <p:nvPr/>
        </p:nvSpPr>
        <p:spPr>
          <a:xfrm>
            <a:off x="1270" y="3792538"/>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6093960" y="3792538"/>
            <a:ext cx="6092690" cy="387033"/>
          </a:xfrm>
          <a:prstGeom prst="rect">
            <a:avLst/>
          </a:prstGeom>
          <a:solidFill>
            <a:srgbClr val="A6A6A6">
              <a:alpha val="21176"/>
            </a:srgbClr>
          </a:solidFill>
          <a:ln/>
        </p:spPr>
      </p:sp>
      <p:sp>
        <p:nvSpPr>
          <p:cNvPr id="10" name="Text 8"/>
          <p:cNvSpPr/>
          <p:nvPr/>
        </p:nvSpPr>
        <p:spPr>
          <a:xfrm>
            <a:off x="6093960" y="3792538"/>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9"/>
          <p:cNvSpPr/>
          <p:nvPr/>
        </p:nvSpPr>
        <p:spPr>
          <a:xfrm>
            <a:off x="3681095" y="1293495"/>
            <a:ext cx="4914900" cy="2245360"/>
          </a:xfrm>
          <a:prstGeom prst="rect">
            <a:avLst/>
          </a:prstGeom>
          <a:noFill/>
          <a:ln/>
        </p:spPr>
        <p:txBody>
          <a:bodyPr wrap="square" lIns="91440" tIns="45720" rIns="91440" bIns="45720" rtlCol="0" anchor="t"/>
          <a:lstStyle/>
          <a:p>
            <a:pPr algn="ctr">
              <a:lnSpc>
                <a:spcPct val="100000"/>
              </a:lnSpc>
            </a:pPr>
            <a:r>
              <a:rPr lang="en-US" sz="14000" b="1" dirty="0">
                <a:solidFill>
                  <a:srgbClr val="595959"/>
                </a:solidFill>
                <a:latin typeface="MiSans" pitchFamily="34" charset="0"/>
                <a:ea typeface="MiSans" pitchFamily="34" charset="-122"/>
                <a:cs typeface="MiSans" pitchFamily="34" charset="-120"/>
              </a:rPr>
              <a:t>01</a:t>
            </a:r>
            <a:endParaRPr lang="en-US"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8">
    <p:bg>
      <p:bgPr>
        <a:solidFill>
          <a:srgbClr val="F2F2F2"/>
        </a:solidFill>
        <a:effectLst/>
      </p:bgPr>
    </p:bg>
    <p:spTree>
      <p:nvGrpSpPr>
        <p:cNvPr id="1" name=""/>
        <p:cNvGrpSpPr/>
        <p:nvPr/>
      </p:nvGrpSpPr>
      <p:grpSpPr>
        <a:xfrm>
          <a:off x="0" y="0"/>
          <a:ext cx="0" cy="0"/>
          <a:chOff x="0" y="0"/>
          <a:chExt cx="0" cy="0"/>
        </a:xfrm>
      </p:grpSpPr>
      <p:sp>
        <p:nvSpPr>
          <p:cNvPr id="2" name="Text 0"/>
          <p:cNvSpPr/>
          <p:nvPr/>
        </p:nvSpPr>
        <p:spPr>
          <a:xfrm>
            <a:off x="2218055" y="4055745"/>
            <a:ext cx="7787005" cy="1245870"/>
          </a:xfrm>
          <a:prstGeom prst="rect">
            <a:avLst/>
          </a:prstGeom>
          <a:noFill/>
          <a:ln/>
        </p:spPr>
        <p:txBody>
          <a:bodyPr wrap="square" lIns="91440" tIns="45720" rIns="91440" bIns="45720" rtlCol="0" anchor="t"/>
          <a:lstStyle/>
          <a:p>
            <a:pPr algn="ctr">
              <a:lnSpc>
                <a:spcPct val="130000"/>
              </a:lnSpc>
            </a:pPr>
            <a:r>
              <a:rPr lang="en-US" sz="4000" b="1" dirty="0">
                <a:solidFill>
                  <a:srgbClr val="595959"/>
                </a:solidFill>
                <a:latin typeface="MiSans" pitchFamily="34" charset="0"/>
                <a:ea typeface="MiSans" pitchFamily="34" charset="-122"/>
                <a:cs typeface="MiSans" pitchFamily="34" charset="-120"/>
              </a:rPr>
              <a:t>CSeq 的作用及用途</a:t>
            </a:r>
            <a:endParaRPr lang="en-US" sz="1600" dirty="0"/>
          </a:p>
        </p:txBody>
      </p:sp>
      <p:sp>
        <p:nvSpPr>
          <p:cNvPr id="3" name="Shape 1"/>
          <p:cNvSpPr/>
          <p:nvPr/>
        </p:nvSpPr>
        <p:spPr>
          <a:xfrm>
            <a:off x="1270" y="3405505"/>
            <a:ext cx="6092690" cy="387033"/>
          </a:xfrm>
          <a:prstGeom prst="rect">
            <a:avLst/>
          </a:prstGeom>
          <a:solidFill>
            <a:srgbClr val="808080">
              <a:alpha val="21176"/>
            </a:srgbClr>
          </a:solidFill>
          <a:ln/>
        </p:spPr>
      </p:sp>
      <p:sp>
        <p:nvSpPr>
          <p:cNvPr id="4" name="Text 2"/>
          <p:cNvSpPr/>
          <p:nvPr/>
        </p:nvSpPr>
        <p:spPr>
          <a:xfrm>
            <a:off x="1270" y="3405505"/>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3"/>
          <p:cNvSpPr/>
          <p:nvPr/>
        </p:nvSpPr>
        <p:spPr>
          <a:xfrm>
            <a:off x="6093960" y="3405505"/>
            <a:ext cx="6092690" cy="387033"/>
          </a:xfrm>
          <a:prstGeom prst="rect">
            <a:avLst/>
          </a:prstGeom>
          <a:solidFill>
            <a:srgbClr val="FFFFFF">
              <a:alpha val="21176"/>
            </a:srgbClr>
          </a:solidFill>
          <a:ln/>
        </p:spPr>
      </p:sp>
      <p:sp>
        <p:nvSpPr>
          <p:cNvPr id="6" name="Text 4"/>
          <p:cNvSpPr/>
          <p:nvPr/>
        </p:nvSpPr>
        <p:spPr>
          <a:xfrm>
            <a:off x="6093960" y="3405505"/>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1270" y="3792538"/>
            <a:ext cx="6092690" cy="387033"/>
          </a:xfrm>
          <a:prstGeom prst="rect">
            <a:avLst/>
          </a:prstGeom>
          <a:solidFill>
            <a:srgbClr val="F2F2F2">
              <a:alpha val="21176"/>
            </a:srgbClr>
          </a:solidFill>
          <a:ln/>
        </p:spPr>
      </p:sp>
      <p:sp>
        <p:nvSpPr>
          <p:cNvPr id="8" name="Text 6"/>
          <p:cNvSpPr/>
          <p:nvPr/>
        </p:nvSpPr>
        <p:spPr>
          <a:xfrm>
            <a:off x="1270" y="3792538"/>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6093960" y="3792538"/>
            <a:ext cx="6092690" cy="387033"/>
          </a:xfrm>
          <a:prstGeom prst="rect">
            <a:avLst/>
          </a:prstGeom>
          <a:solidFill>
            <a:srgbClr val="A6A6A6">
              <a:alpha val="21176"/>
            </a:srgbClr>
          </a:solidFill>
          <a:ln/>
        </p:spPr>
      </p:sp>
      <p:sp>
        <p:nvSpPr>
          <p:cNvPr id="10" name="Text 8"/>
          <p:cNvSpPr/>
          <p:nvPr/>
        </p:nvSpPr>
        <p:spPr>
          <a:xfrm>
            <a:off x="6093960" y="3792538"/>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9"/>
          <p:cNvSpPr/>
          <p:nvPr/>
        </p:nvSpPr>
        <p:spPr>
          <a:xfrm>
            <a:off x="3681095" y="1293495"/>
            <a:ext cx="4914900" cy="2245360"/>
          </a:xfrm>
          <a:prstGeom prst="rect">
            <a:avLst/>
          </a:prstGeom>
          <a:noFill/>
          <a:ln/>
        </p:spPr>
        <p:txBody>
          <a:bodyPr wrap="square" lIns="91440" tIns="45720" rIns="91440" bIns="45720" rtlCol="0" anchor="t"/>
          <a:lstStyle/>
          <a:p>
            <a:pPr algn="ctr">
              <a:lnSpc>
                <a:spcPct val="100000"/>
              </a:lnSpc>
            </a:pPr>
            <a:r>
              <a:rPr lang="en-US" sz="14000" b="1" dirty="0">
                <a:solidFill>
                  <a:srgbClr val="595959"/>
                </a:solidFill>
                <a:latin typeface="MiSans" pitchFamily="34" charset="0"/>
                <a:ea typeface="MiSans" pitchFamily="34" charset="-122"/>
                <a:cs typeface="MiSans" pitchFamily="34" charset="-120"/>
              </a:rPr>
              <a:t>03</a:t>
            </a:r>
            <a:endParaRPr lang="en-US" sz="16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9">
    <p:bg>
      <p:bgPr>
        <a:solidFill>
          <a:srgbClr val="F2F2F2"/>
        </a:solidFill>
        <a:effectLst/>
      </p:bgPr>
    </p:bg>
    <p:spTree>
      <p:nvGrpSpPr>
        <p:cNvPr id="1" name=""/>
        <p:cNvGrpSpPr/>
        <p:nvPr/>
      </p:nvGrpSpPr>
      <p:grpSpPr>
        <a:xfrm>
          <a:off x="0" y="0"/>
          <a:ext cx="0" cy="0"/>
          <a:chOff x="0" y="0"/>
          <a:chExt cx="0" cy="0"/>
        </a:xfrm>
      </p:grpSpPr>
      <p:pic>
        <p:nvPicPr>
          <p:cNvPr id="2" name="Image 0" descr="https://kimi-img.moonshot.cn/pub/slides/slides_tmpl/image/25-10-13-14:17:29-d3m9iu8s8jdo4os5et40.png"/>
          <p:cNvPicPr>
            <a:picLocks noChangeAspect="1"/>
          </p:cNvPicPr>
          <p:nvPr/>
        </p:nvPicPr>
        <p:blipFill>
          <a:blip r:embed="rId3"/>
          <a:stretch>
            <a:fillRect/>
          </a:stretch>
        </p:blipFill>
        <p:spPr>
          <a:xfrm>
            <a:off x="0" y="575945"/>
            <a:ext cx="12192000" cy="5861050"/>
          </a:xfrm>
          <a:prstGeom prst="rect">
            <a:avLst/>
          </a:prstGeom>
        </p:spPr>
      </p:pic>
      <p:pic>
        <p:nvPicPr>
          <p:cNvPr id="3" name="Image 1" descr="https://kimi-img.moonshot.cn/pub/slides/slides_tmpl/image/25-10-13-14:17:29-d3m9iu8s8jdo4os5et50.png"/>
          <p:cNvPicPr>
            <a:picLocks noChangeAspect="1"/>
          </p:cNvPicPr>
          <p:nvPr/>
        </p:nvPicPr>
        <p:blipFill>
          <a:blip r:embed="rId4">
            <a:alphaModFix amt="30000"/>
          </a:blip>
          <a:stretch>
            <a:fillRect/>
          </a:stretch>
        </p:blipFill>
        <p:spPr>
          <a:xfrm>
            <a:off x="1267460" y="-532130"/>
            <a:ext cx="2633345" cy="8388985"/>
          </a:xfrm>
          <a:prstGeom prst="rect">
            <a:avLst/>
          </a:prstGeom>
        </p:spPr>
      </p:pic>
      <p:sp>
        <p:nvSpPr>
          <p:cNvPr id="4" name="Shape 0"/>
          <p:cNvSpPr/>
          <p:nvPr/>
        </p:nvSpPr>
        <p:spPr>
          <a:xfrm>
            <a:off x="1746885" y="1643380"/>
            <a:ext cx="638810" cy="737870"/>
          </a:xfrm>
          <a:custGeom>
            <a:avLst/>
            <a:gdLst/>
            <a:ahLst/>
            <a:cxnLst/>
            <a:rect l="l" t="t" r="r" b="b"/>
            <a:pathLst>
              <a:path w="638810" h="737870">
                <a:moveTo>
                  <a:pt x="638810" y="553391"/>
                </a:moveTo>
                <a:lnTo>
                  <a:pt x="319429" y="737870"/>
                </a:lnTo>
                <a:lnTo>
                  <a:pt x="0" y="553391"/>
                </a:lnTo>
                <a:lnTo>
                  <a:pt x="0" y="184479"/>
                </a:lnTo>
                <a:lnTo>
                  <a:pt x="319429" y="0"/>
                </a:lnTo>
                <a:lnTo>
                  <a:pt x="638810" y="184479"/>
                </a:lnTo>
                <a:lnTo>
                  <a:pt x="638810" y="553391"/>
                </a:lnTo>
              </a:path>
            </a:pathLst>
          </a:custGeom>
          <a:solidFill>
            <a:srgbClr val="BFBFBF"/>
          </a:solidFill>
          <a:ln/>
        </p:spPr>
      </p:sp>
      <p:sp>
        <p:nvSpPr>
          <p:cNvPr id="5" name="Text 1"/>
          <p:cNvSpPr/>
          <p:nvPr/>
        </p:nvSpPr>
        <p:spPr>
          <a:xfrm>
            <a:off x="1746885" y="1643380"/>
            <a:ext cx="638810" cy="737870"/>
          </a:xfrm>
          <a:prstGeom prst="rect">
            <a:avLst/>
          </a:prstGeom>
          <a:noFill/>
          <a:ln/>
        </p:spPr>
        <p:txBody>
          <a:bodyPr wrap="square" lIns="45720" tIns="91440" rIns="91440" bIns="45720" rtlCol="0" anchor="ctr"/>
          <a:lstStyle/>
          <a:p>
            <a:pPr>
              <a:lnSpc>
                <a:spcPct val="100000"/>
              </a:lnSpc>
            </a:pPr>
            <a:endParaRPr lang="en-US" sz="1600" dirty="0"/>
          </a:p>
        </p:txBody>
      </p:sp>
      <p:sp>
        <p:nvSpPr>
          <p:cNvPr id="6" name="Shape 2"/>
          <p:cNvSpPr/>
          <p:nvPr/>
        </p:nvSpPr>
        <p:spPr>
          <a:xfrm>
            <a:off x="1036955" y="3331845"/>
            <a:ext cx="638810" cy="737870"/>
          </a:xfrm>
          <a:custGeom>
            <a:avLst/>
            <a:gdLst/>
            <a:ahLst/>
            <a:cxnLst/>
            <a:rect l="l" t="t" r="r" b="b"/>
            <a:pathLst>
              <a:path w="638810" h="737870">
                <a:moveTo>
                  <a:pt x="638810" y="553391"/>
                </a:moveTo>
                <a:lnTo>
                  <a:pt x="319429" y="737870"/>
                </a:lnTo>
                <a:lnTo>
                  <a:pt x="0" y="553391"/>
                </a:lnTo>
                <a:lnTo>
                  <a:pt x="0" y="184479"/>
                </a:lnTo>
                <a:lnTo>
                  <a:pt x="319429" y="0"/>
                </a:lnTo>
                <a:lnTo>
                  <a:pt x="638810" y="184479"/>
                </a:lnTo>
                <a:lnTo>
                  <a:pt x="638810" y="553391"/>
                </a:lnTo>
              </a:path>
            </a:pathLst>
          </a:custGeom>
          <a:solidFill>
            <a:srgbClr val="BFBFBF"/>
          </a:solidFill>
          <a:ln/>
        </p:spPr>
      </p:sp>
      <p:sp>
        <p:nvSpPr>
          <p:cNvPr id="7" name="Text 3"/>
          <p:cNvSpPr/>
          <p:nvPr/>
        </p:nvSpPr>
        <p:spPr>
          <a:xfrm>
            <a:off x="1036955" y="3331845"/>
            <a:ext cx="638810" cy="737870"/>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4"/>
          <p:cNvSpPr/>
          <p:nvPr/>
        </p:nvSpPr>
        <p:spPr>
          <a:xfrm>
            <a:off x="1108075" y="4942205"/>
            <a:ext cx="638810" cy="737870"/>
          </a:xfrm>
          <a:custGeom>
            <a:avLst/>
            <a:gdLst/>
            <a:ahLst/>
            <a:cxnLst/>
            <a:rect l="l" t="t" r="r" b="b"/>
            <a:pathLst>
              <a:path w="638810" h="737870">
                <a:moveTo>
                  <a:pt x="638810" y="553391"/>
                </a:moveTo>
                <a:lnTo>
                  <a:pt x="319429" y="737870"/>
                </a:lnTo>
                <a:lnTo>
                  <a:pt x="0" y="553391"/>
                </a:lnTo>
                <a:lnTo>
                  <a:pt x="0" y="184479"/>
                </a:lnTo>
                <a:lnTo>
                  <a:pt x="319429" y="0"/>
                </a:lnTo>
                <a:lnTo>
                  <a:pt x="638810" y="184479"/>
                </a:lnTo>
                <a:lnTo>
                  <a:pt x="638810" y="553391"/>
                </a:lnTo>
              </a:path>
            </a:pathLst>
          </a:custGeom>
          <a:solidFill>
            <a:srgbClr val="BFBFBF"/>
          </a:solidFill>
          <a:ln/>
        </p:spPr>
      </p:sp>
      <p:sp>
        <p:nvSpPr>
          <p:cNvPr id="9" name="Text 5"/>
          <p:cNvSpPr/>
          <p:nvPr/>
        </p:nvSpPr>
        <p:spPr>
          <a:xfrm>
            <a:off x="1108075" y="4942205"/>
            <a:ext cx="638810" cy="73787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6"/>
          <p:cNvSpPr/>
          <p:nvPr/>
        </p:nvSpPr>
        <p:spPr>
          <a:xfrm>
            <a:off x="11175998" y="6142567"/>
            <a:ext cx="296334" cy="296334"/>
          </a:xfrm>
          <a:prstGeom prst="rect">
            <a:avLst/>
          </a:prstGeom>
          <a:solidFill>
            <a:srgbClr val="F2F2F2"/>
          </a:solidFill>
          <a:ln/>
        </p:spPr>
      </p:sp>
      <p:sp>
        <p:nvSpPr>
          <p:cNvPr id="11" name="Text 7"/>
          <p:cNvSpPr/>
          <p:nvPr/>
        </p:nvSpPr>
        <p:spPr>
          <a:xfrm>
            <a:off x="11175998" y="6142567"/>
            <a:ext cx="296334" cy="296334"/>
          </a:xfrm>
          <a:prstGeom prst="rect">
            <a:avLst/>
          </a:prstGeom>
          <a:noFill/>
          <a:ln/>
        </p:spPr>
        <p:txBody>
          <a:bodyPr wrap="square" lIns="45720" tIns="91440" rIns="91440" bIns="45720" rtlCol="0" anchor="ctr"/>
          <a:lstStyle/>
          <a:p>
            <a:pPr>
              <a:lnSpc>
                <a:spcPct val="100000"/>
              </a:lnSpc>
            </a:pPr>
            <a:endParaRPr lang="en-US" sz="1600" dirty="0"/>
          </a:p>
        </p:txBody>
      </p:sp>
      <p:sp>
        <p:nvSpPr>
          <p:cNvPr id="12" name="Text 8"/>
          <p:cNvSpPr/>
          <p:nvPr/>
        </p:nvSpPr>
        <p:spPr>
          <a:xfrm>
            <a:off x="779780" y="572770"/>
            <a:ext cx="10468610" cy="578813"/>
          </a:xfrm>
          <a:prstGeom prst="rect">
            <a:avLst/>
          </a:prstGeom>
          <a:noFill/>
          <a:ln/>
        </p:spPr>
        <p:txBody>
          <a:bodyPr wrap="square" lIns="0" tIns="0" rIns="0" bIns="0" rtlCol="0" anchor="t">
            <a:spAutoFit/>
          </a:bodyPr>
          <a:lstStyle/>
          <a:p>
            <a:pPr algn="ctr">
              <a:lnSpc>
                <a:spcPct val="150000"/>
              </a:lnSpc>
            </a:pPr>
            <a:r>
              <a:rPr lang="en-US" sz="2800" b="1" dirty="0">
                <a:solidFill>
                  <a:srgbClr val="3B3838"/>
                </a:solidFill>
                <a:latin typeface="MiSans" pitchFamily="34" charset="0"/>
                <a:ea typeface="MiSans" pitchFamily="34" charset="-122"/>
                <a:cs typeface="MiSans" pitchFamily="34" charset="-120"/>
              </a:rPr>
              <a:t>核心作用：静态形式化验证</a:t>
            </a:r>
            <a:endParaRPr lang="en-US" sz="1200" dirty="0"/>
          </a:p>
        </p:txBody>
      </p:sp>
      <p:sp>
        <p:nvSpPr>
          <p:cNvPr id="13" name="Text 9"/>
          <p:cNvSpPr/>
          <p:nvPr/>
        </p:nvSpPr>
        <p:spPr>
          <a:xfrm>
            <a:off x="1388363" y="1671895"/>
            <a:ext cx="1319107" cy="515144"/>
          </a:xfrm>
          <a:prstGeom prst="rect">
            <a:avLst/>
          </a:prstGeom>
          <a:noFill/>
          <a:ln/>
        </p:spPr>
        <p:txBody>
          <a:bodyPr wrap="square" lIns="91440" tIns="45720" rIns="91440" bIns="45720" rtlCol="0" anchor="t">
            <a:spAutoFit/>
          </a:bodyPr>
          <a:lstStyle/>
          <a:p>
            <a:pPr algn="ctr">
              <a:lnSpc>
                <a:spcPct val="130000"/>
              </a:lnSpc>
            </a:pPr>
            <a:r>
              <a:rPr lang="en-US" sz="2600" dirty="0">
                <a:solidFill>
                  <a:srgbClr val="3B3838"/>
                </a:solidFill>
                <a:latin typeface="MiSans" pitchFamily="34" charset="0"/>
                <a:ea typeface="MiSans" pitchFamily="34" charset="-122"/>
                <a:cs typeface="MiSans" pitchFamily="34" charset="-120"/>
              </a:rPr>
              <a:t>01</a:t>
            </a:r>
            <a:endParaRPr lang="en-US" sz="1600" dirty="0"/>
          </a:p>
        </p:txBody>
      </p:sp>
      <p:sp>
        <p:nvSpPr>
          <p:cNvPr id="14" name="Text 10"/>
          <p:cNvSpPr/>
          <p:nvPr/>
        </p:nvSpPr>
        <p:spPr>
          <a:xfrm>
            <a:off x="3521075" y="1470025"/>
            <a:ext cx="6654165" cy="786765"/>
          </a:xfrm>
          <a:prstGeom prst="rect">
            <a:avLst/>
          </a:prstGeom>
          <a:noFill/>
          <a:ln/>
        </p:spPr>
        <p:txBody>
          <a:bodyPr wrap="square" lIns="0" tIns="0" rIns="0" bIns="0" rtlCol="0" anchor="ctr"/>
          <a:lstStyle/>
          <a:p>
            <a:pPr>
              <a:lnSpc>
                <a:spcPct val="100000"/>
              </a:lnSpc>
            </a:pPr>
            <a:r>
              <a:rPr lang="en-US" sz="2000" dirty="0">
                <a:solidFill>
                  <a:srgbClr val="262626"/>
                </a:solidFill>
                <a:latin typeface="MiSans" pitchFamily="34" charset="0"/>
                <a:ea typeface="MiSans" pitchFamily="34" charset="-122"/>
                <a:cs typeface="MiSans" pitchFamily="34" charset="-120"/>
              </a:rPr>
              <a:t>静态分析工具</a:t>
            </a:r>
            <a:endParaRPr lang="en-US" sz="1600" dirty="0"/>
          </a:p>
        </p:txBody>
      </p:sp>
      <p:sp>
        <p:nvSpPr>
          <p:cNvPr id="15" name="Text 11"/>
          <p:cNvSpPr/>
          <p:nvPr/>
        </p:nvSpPr>
        <p:spPr>
          <a:xfrm>
            <a:off x="3521075" y="1983740"/>
            <a:ext cx="7795260" cy="1476375"/>
          </a:xfrm>
          <a:prstGeom prst="rect">
            <a:avLst/>
          </a:prstGeom>
          <a:noFill/>
          <a:ln/>
        </p:spPr>
        <p:txBody>
          <a:bodyPr wrap="square" lIns="0" tIns="0" rIns="0" bIns="0" rtlCol="0" anchor="t"/>
          <a:lstStyle/>
          <a:p>
            <a:pPr algn="just">
              <a:lnSpc>
                <a:spcPct val="150000"/>
              </a:lnSpc>
            </a:pPr>
            <a:r>
              <a:rPr lang="en-US" dirty="0" err="1">
                <a:solidFill>
                  <a:srgbClr val="262626"/>
                </a:solidFill>
                <a:latin typeface="MiSans" pitchFamily="34" charset="0"/>
                <a:ea typeface="MiSans" pitchFamily="34" charset="-122"/>
                <a:cs typeface="MiSans" pitchFamily="34" charset="-120"/>
              </a:rPr>
              <a:t>CSeq无需运行程序，通过形式化推演分析代码，适用于早期开发阶段的安全性验证</a:t>
            </a:r>
            <a:r>
              <a:rPr lang="en-US" dirty="0">
                <a:solidFill>
                  <a:srgbClr val="262626"/>
                </a:solidFill>
                <a:latin typeface="MiSans" pitchFamily="34" charset="0"/>
                <a:ea typeface="MiSans" pitchFamily="34" charset="-122"/>
                <a:cs typeface="MiSans" pitchFamily="34" charset="-120"/>
              </a:rPr>
              <a:t>。</a:t>
            </a:r>
            <a:endParaRPr lang="en-US" sz="2000" dirty="0"/>
          </a:p>
        </p:txBody>
      </p:sp>
      <p:sp>
        <p:nvSpPr>
          <p:cNvPr id="16" name="Text 12"/>
          <p:cNvSpPr/>
          <p:nvPr/>
        </p:nvSpPr>
        <p:spPr>
          <a:xfrm>
            <a:off x="688593" y="3357185"/>
            <a:ext cx="1319107" cy="515144"/>
          </a:xfrm>
          <a:prstGeom prst="rect">
            <a:avLst/>
          </a:prstGeom>
          <a:noFill/>
          <a:ln/>
        </p:spPr>
        <p:txBody>
          <a:bodyPr wrap="square" lIns="91440" tIns="45720" rIns="91440" bIns="45720" rtlCol="0" anchor="t">
            <a:spAutoFit/>
          </a:bodyPr>
          <a:lstStyle/>
          <a:p>
            <a:pPr algn="ctr">
              <a:lnSpc>
                <a:spcPct val="130000"/>
              </a:lnSpc>
            </a:pPr>
            <a:r>
              <a:rPr lang="en-US" sz="2600" dirty="0">
                <a:solidFill>
                  <a:srgbClr val="3B3838"/>
                </a:solidFill>
                <a:latin typeface="MiSans" pitchFamily="34" charset="0"/>
                <a:ea typeface="MiSans" pitchFamily="34" charset="-122"/>
                <a:cs typeface="MiSans" pitchFamily="34" charset="-120"/>
              </a:rPr>
              <a:t>02</a:t>
            </a:r>
            <a:endParaRPr lang="en-US" sz="1600" dirty="0"/>
          </a:p>
        </p:txBody>
      </p:sp>
      <p:sp>
        <p:nvSpPr>
          <p:cNvPr id="17" name="Text 13"/>
          <p:cNvSpPr/>
          <p:nvPr/>
        </p:nvSpPr>
        <p:spPr>
          <a:xfrm>
            <a:off x="2105025" y="3080385"/>
            <a:ext cx="3825240" cy="786765"/>
          </a:xfrm>
          <a:prstGeom prst="rect">
            <a:avLst/>
          </a:prstGeom>
          <a:noFill/>
          <a:ln/>
        </p:spPr>
        <p:txBody>
          <a:bodyPr wrap="square" lIns="0" tIns="0" rIns="0" bIns="0" rtlCol="0" anchor="ctr"/>
          <a:lstStyle/>
          <a:p>
            <a:pPr>
              <a:lnSpc>
                <a:spcPct val="100000"/>
              </a:lnSpc>
            </a:pPr>
            <a:r>
              <a:rPr lang="en-US" sz="2000" dirty="0">
                <a:solidFill>
                  <a:srgbClr val="262626"/>
                </a:solidFill>
                <a:latin typeface="MiSans" pitchFamily="34" charset="0"/>
                <a:ea typeface="MiSans" pitchFamily="34" charset="-122"/>
                <a:cs typeface="MiSans" pitchFamily="34" charset="-120"/>
              </a:rPr>
              <a:t>路径穷尽验证</a:t>
            </a:r>
            <a:endParaRPr lang="en-US" sz="1600" dirty="0"/>
          </a:p>
        </p:txBody>
      </p:sp>
      <p:sp>
        <p:nvSpPr>
          <p:cNvPr id="18" name="Text 14"/>
          <p:cNvSpPr/>
          <p:nvPr/>
        </p:nvSpPr>
        <p:spPr>
          <a:xfrm>
            <a:off x="2105025" y="3594100"/>
            <a:ext cx="7795260" cy="1476375"/>
          </a:xfrm>
          <a:prstGeom prst="rect">
            <a:avLst/>
          </a:prstGeom>
          <a:noFill/>
          <a:ln/>
        </p:spPr>
        <p:txBody>
          <a:bodyPr wrap="square" lIns="0" tIns="0" rIns="0" bIns="0" rtlCol="0" anchor="t"/>
          <a:lstStyle/>
          <a:p>
            <a:pPr algn="just">
              <a:lnSpc>
                <a:spcPct val="150000"/>
              </a:lnSpc>
            </a:pPr>
            <a:r>
              <a:rPr lang="en-US" dirty="0" err="1">
                <a:solidFill>
                  <a:srgbClr val="262626"/>
                </a:solidFill>
                <a:latin typeface="MiSans" pitchFamily="34" charset="0"/>
                <a:ea typeface="MiSans" pitchFamily="34" charset="-122"/>
                <a:cs typeface="MiSans" pitchFamily="34" charset="-120"/>
              </a:rPr>
              <a:t>在给定界限内，CSeq穷举所有可能的线程交错路径，确保无遗漏</a:t>
            </a:r>
            <a:r>
              <a:rPr lang="en-US" dirty="0">
                <a:solidFill>
                  <a:srgbClr val="262626"/>
                </a:solidFill>
                <a:latin typeface="MiSans" pitchFamily="34" charset="0"/>
                <a:ea typeface="MiSans" pitchFamily="34" charset="-122"/>
                <a:cs typeface="MiSans" pitchFamily="34" charset="-120"/>
              </a:rPr>
              <a:t>。</a:t>
            </a:r>
            <a:endParaRPr lang="en-US" sz="2000" dirty="0"/>
          </a:p>
        </p:txBody>
      </p:sp>
      <p:sp>
        <p:nvSpPr>
          <p:cNvPr id="19" name="Text 15"/>
          <p:cNvSpPr/>
          <p:nvPr/>
        </p:nvSpPr>
        <p:spPr>
          <a:xfrm>
            <a:off x="747013" y="4966275"/>
            <a:ext cx="1319107" cy="515144"/>
          </a:xfrm>
          <a:prstGeom prst="rect">
            <a:avLst/>
          </a:prstGeom>
          <a:noFill/>
          <a:ln/>
        </p:spPr>
        <p:txBody>
          <a:bodyPr wrap="square" lIns="91440" tIns="45720" rIns="91440" bIns="45720" rtlCol="0" anchor="t">
            <a:spAutoFit/>
          </a:bodyPr>
          <a:lstStyle/>
          <a:p>
            <a:pPr algn="ctr">
              <a:lnSpc>
                <a:spcPct val="130000"/>
              </a:lnSpc>
            </a:pPr>
            <a:r>
              <a:rPr lang="en-US" sz="2600" dirty="0">
                <a:solidFill>
                  <a:srgbClr val="3B3838"/>
                </a:solidFill>
                <a:latin typeface="MiSans" pitchFamily="34" charset="0"/>
                <a:ea typeface="MiSans" pitchFamily="34" charset="-122"/>
                <a:cs typeface="MiSans" pitchFamily="34" charset="-120"/>
              </a:rPr>
              <a:t>03</a:t>
            </a:r>
            <a:endParaRPr lang="en-US" sz="1600" dirty="0"/>
          </a:p>
        </p:txBody>
      </p:sp>
      <p:sp>
        <p:nvSpPr>
          <p:cNvPr id="20" name="Text 16"/>
          <p:cNvSpPr/>
          <p:nvPr/>
        </p:nvSpPr>
        <p:spPr>
          <a:xfrm>
            <a:off x="3408045" y="4699000"/>
            <a:ext cx="3825240" cy="786765"/>
          </a:xfrm>
          <a:prstGeom prst="rect">
            <a:avLst/>
          </a:prstGeom>
          <a:noFill/>
          <a:ln/>
        </p:spPr>
        <p:txBody>
          <a:bodyPr wrap="square" lIns="0" tIns="0" rIns="0" bIns="0" rtlCol="0" anchor="ctr"/>
          <a:lstStyle/>
          <a:p>
            <a:pPr>
              <a:lnSpc>
                <a:spcPct val="100000"/>
              </a:lnSpc>
            </a:pPr>
            <a:r>
              <a:rPr lang="en-US" sz="2000" dirty="0">
                <a:solidFill>
                  <a:srgbClr val="262626"/>
                </a:solidFill>
                <a:latin typeface="MiSans" pitchFamily="34" charset="0"/>
                <a:ea typeface="MiSans" pitchFamily="34" charset="-122"/>
                <a:cs typeface="MiSans" pitchFamily="34" charset="-120"/>
              </a:rPr>
              <a:t>可达性证明</a:t>
            </a:r>
            <a:endParaRPr lang="en-US" sz="1600" dirty="0"/>
          </a:p>
        </p:txBody>
      </p:sp>
      <p:sp>
        <p:nvSpPr>
          <p:cNvPr id="21" name="Text 17"/>
          <p:cNvSpPr/>
          <p:nvPr/>
        </p:nvSpPr>
        <p:spPr>
          <a:xfrm>
            <a:off x="3408045" y="5204460"/>
            <a:ext cx="7794625" cy="1476375"/>
          </a:xfrm>
          <a:prstGeom prst="rect">
            <a:avLst/>
          </a:prstGeom>
          <a:noFill/>
          <a:ln/>
        </p:spPr>
        <p:txBody>
          <a:bodyPr wrap="square" lIns="0" tIns="0" rIns="0" bIns="0" rtlCol="0" anchor="t"/>
          <a:lstStyle/>
          <a:p>
            <a:pPr algn="just">
              <a:lnSpc>
                <a:spcPct val="150000"/>
              </a:lnSpc>
            </a:pPr>
            <a:r>
              <a:rPr lang="en-US" dirty="0" err="1">
                <a:solidFill>
                  <a:srgbClr val="262626"/>
                </a:solidFill>
                <a:latin typeface="MiSans" pitchFamily="34" charset="0"/>
                <a:ea typeface="MiSans" pitchFamily="34" charset="-122"/>
                <a:cs typeface="MiSans" pitchFamily="34" charset="-120"/>
              </a:rPr>
              <a:t>回答“Bug是否可能发生</a:t>
            </a:r>
            <a:r>
              <a:rPr lang="en-US" dirty="0">
                <a:solidFill>
                  <a:srgbClr val="262626"/>
                </a:solidFill>
                <a:latin typeface="MiSans" pitchFamily="34" charset="0"/>
                <a:ea typeface="MiSans" pitchFamily="34" charset="-122"/>
                <a:cs typeface="MiSans" pitchFamily="34" charset="-120"/>
              </a:rPr>
              <a:t>”，</a:t>
            </a:r>
            <a:r>
              <a:rPr lang="zh-CN" altLang="en-US" dirty="0">
                <a:solidFill>
                  <a:srgbClr val="262626"/>
                </a:solidFill>
                <a:latin typeface="MiSans" pitchFamily="34" charset="0"/>
                <a:ea typeface="MiSans" pitchFamily="34" charset="-122"/>
                <a:cs typeface="MiSans" pitchFamily="34" charset="-120"/>
              </a:rPr>
              <a:t>即可能出现</a:t>
            </a:r>
            <a:r>
              <a:rPr lang="en-US" altLang="zh-CN" dirty="0">
                <a:solidFill>
                  <a:srgbClr val="262626"/>
                </a:solidFill>
                <a:latin typeface="MiSans" pitchFamily="34" charset="0"/>
                <a:ea typeface="MiSans" pitchFamily="34" charset="-122"/>
                <a:cs typeface="MiSans" pitchFamily="34" charset="-120"/>
              </a:rPr>
              <a:t>bug</a:t>
            </a:r>
            <a:r>
              <a:rPr lang="zh-CN" altLang="en-US" dirty="0">
                <a:solidFill>
                  <a:srgbClr val="262626"/>
                </a:solidFill>
                <a:latin typeface="MiSans" pitchFamily="34" charset="0"/>
                <a:ea typeface="MiSans" pitchFamily="34" charset="-122"/>
                <a:cs typeface="MiSans" pitchFamily="34" charset="-120"/>
              </a:rPr>
              <a:t>的进程调度，不一定会在这次发生。</a:t>
            </a:r>
            <a:endParaRPr lang="en-US" sz="20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10">
    <p:bg>
      <p:bgPr>
        <a:solidFill>
          <a:srgbClr val="F2F2F2"/>
        </a:solidFill>
        <a:effectLst/>
      </p:bgPr>
    </p:bg>
    <p:spTree>
      <p:nvGrpSpPr>
        <p:cNvPr id="1" name=""/>
        <p:cNvGrpSpPr/>
        <p:nvPr/>
      </p:nvGrpSpPr>
      <p:grpSpPr>
        <a:xfrm>
          <a:off x="0" y="0"/>
          <a:ext cx="0" cy="0"/>
          <a:chOff x="0" y="0"/>
          <a:chExt cx="0" cy="0"/>
        </a:xfrm>
      </p:grpSpPr>
      <p:sp>
        <p:nvSpPr>
          <p:cNvPr id="2" name="Text 0"/>
          <p:cNvSpPr/>
          <p:nvPr/>
        </p:nvSpPr>
        <p:spPr>
          <a:xfrm>
            <a:off x="1043707" y="645328"/>
            <a:ext cx="10468610" cy="882130"/>
          </a:xfrm>
          <a:prstGeom prst="rect">
            <a:avLst/>
          </a:prstGeom>
          <a:noFill/>
          <a:ln/>
        </p:spPr>
        <p:txBody>
          <a:bodyPr wrap="square" lIns="0" tIns="0" rIns="0" bIns="0" rtlCol="0" anchor="t"/>
          <a:lstStyle/>
          <a:p>
            <a:pPr>
              <a:lnSpc>
                <a:spcPct val="150000"/>
              </a:lnSpc>
            </a:pPr>
            <a:r>
              <a:rPr lang="en-US" sz="2800" b="1" dirty="0">
                <a:solidFill>
                  <a:srgbClr val="262626"/>
                </a:solidFill>
                <a:latin typeface="MiSans" pitchFamily="34" charset="0"/>
                <a:ea typeface="MiSans" pitchFamily="34" charset="-122"/>
                <a:cs typeface="MiSans" pitchFamily="34" charset="-120"/>
              </a:rPr>
              <a:t>主要用途：检测并发Bug</a:t>
            </a:r>
            <a:endParaRPr lang="en-US" sz="1200" dirty="0"/>
          </a:p>
        </p:txBody>
      </p:sp>
      <p:sp>
        <p:nvSpPr>
          <p:cNvPr id="3" name="Shape 1"/>
          <p:cNvSpPr/>
          <p:nvPr/>
        </p:nvSpPr>
        <p:spPr>
          <a:xfrm flipH="1">
            <a:off x="710917" y="4278750"/>
            <a:ext cx="6278245" cy="0"/>
          </a:xfrm>
          <a:prstGeom prst="line">
            <a:avLst/>
          </a:prstGeom>
          <a:noFill/>
          <a:ln w="3175">
            <a:solidFill>
              <a:srgbClr val="000000"/>
            </a:solidFill>
            <a:prstDash val="solid"/>
            <a:headEnd type="none"/>
            <a:tailEnd type="none"/>
          </a:ln>
        </p:spPr>
      </p:sp>
      <p:sp>
        <p:nvSpPr>
          <p:cNvPr id="5" name="Text 2"/>
          <p:cNvSpPr/>
          <p:nvPr/>
        </p:nvSpPr>
        <p:spPr>
          <a:xfrm>
            <a:off x="711200" y="1589405"/>
            <a:ext cx="7212965" cy="576580"/>
          </a:xfrm>
          <a:prstGeom prst="rect">
            <a:avLst/>
          </a:prstGeom>
          <a:noFill/>
          <a:ln/>
        </p:spPr>
        <p:txBody>
          <a:bodyPr wrap="square" lIns="0" tIns="0" rIns="0" bIns="0" rtlCol="0" anchor="ctr"/>
          <a:lstStyle/>
          <a:p>
            <a:pPr marL="342900" indent="-342900">
              <a:lnSpc>
                <a:spcPct val="150000"/>
              </a:lnSpc>
              <a:buFont typeface="Wingdings" panose="05000000000000000000" pitchFamily="2" charset="2"/>
              <a:buChar char="Ø"/>
            </a:pPr>
            <a:r>
              <a:rPr lang="en-US" sz="2000" b="1" dirty="0">
                <a:solidFill>
                  <a:srgbClr val="404040"/>
                </a:solidFill>
                <a:latin typeface="MiSans" pitchFamily="34" charset="0"/>
                <a:ea typeface="MiSans" pitchFamily="34" charset="-122"/>
                <a:cs typeface="MiSans" pitchFamily="34" charset="-120"/>
              </a:rPr>
              <a:t>断言</a:t>
            </a:r>
            <a:r>
              <a:rPr lang="zh-CN" altLang="en-US" sz="2000" b="1" dirty="0">
                <a:solidFill>
                  <a:srgbClr val="404040"/>
                </a:solidFill>
                <a:latin typeface="MiSans" pitchFamily="34" charset="0"/>
                <a:ea typeface="MiSans" pitchFamily="34" charset="-122"/>
                <a:cs typeface="MiSans" pitchFamily="34" charset="-120"/>
              </a:rPr>
              <a:t>失败：</a:t>
            </a:r>
            <a:endParaRPr lang="en-US" sz="1600" b="1" dirty="0"/>
          </a:p>
        </p:txBody>
      </p:sp>
      <p:sp>
        <p:nvSpPr>
          <p:cNvPr id="7" name="Text 4"/>
          <p:cNvSpPr/>
          <p:nvPr/>
        </p:nvSpPr>
        <p:spPr>
          <a:xfrm>
            <a:off x="685800" y="4243070"/>
            <a:ext cx="7238366" cy="567915"/>
          </a:xfrm>
          <a:prstGeom prst="rect">
            <a:avLst/>
          </a:prstGeom>
          <a:noFill/>
          <a:ln/>
        </p:spPr>
        <p:txBody>
          <a:bodyPr wrap="square" lIns="0" tIns="0" rIns="0" bIns="0" rtlCol="0" anchor="ctr"/>
          <a:lstStyle/>
          <a:p>
            <a:pPr marL="342900" indent="-342900">
              <a:lnSpc>
                <a:spcPct val="150000"/>
              </a:lnSpc>
              <a:buFont typeface="Wingdings" panose="05000000000000000000" pitchFamily="2" charset="2"/>
              <a:buChar char="Ø"/>
            </a:pPr>
            <a:r>
              <a:rPr lang="en-US" sz="2000" b="1" dirty="0" err="1">
                <a:solidFill>
                  <a:srgbClr val="404040"/>
                </a:solidFill>
                <a:latin typeface="MiSans" pitchFamily="34" charset="0"/>
                <a:ea typeface="MiSans" pitchFamily="34" charset="-122"/>
                <a:cs typeface="MiSans" pitchFamily="34" charset="-120"/>
              </a:rPr>
              <a:t>数据竞争</a:t>
            </a:r>
            <a:endParaRPr lang="en-US" sz="1600" b="1" dirty="0"/>
          </a:p>
        </p:txBody>
      </p:sp>
      <p:sp>
        <p:nvSpPr>
          <p:cNvPr id="8" name="Text 5"/>
          <p:cNvSpPr/>
          <p:nvPr/>
        </p:nvSpPr>
        <p:spPr>
          <a:xfrm>
            <a:off x="950768" y="4675899"/>
            <a:ext cx="8416123" cy="1031410"/>
          </a:xfrm>
          <a:prstGeom prst="rect">
            <a:avLst/>
          </a:prstGeom>
          <a:noFill/>
          <a:ln/>
        </p:spPr>
        <p:txBody>
          <a:bodyPr wrap="square" lIns="0" tIns="0" rIns="0" bIns="0" rtlCol="0" anchor="t"/>
          <a:lstStyle/>
          <a:p>
            <a:pPr algn="just">
              <a:lnSpc>
                <a:spcPct val="150000"/>
              </a:lnSpc>
            </a:pPr>
            <a:r>
              <a:rPr lang="en-US" dirty="0">
                <a:solidFill>
                  <a:srgbClr val="262626"/>
                </a:solidFill>
                <a:latin typeface="MiSans" pitchFamily="34" charset="0"/>
                <a:ea typeface="MiSans" pitchFamily="34" charset="-122"/>
                <a:cs typeface="MiSans" pitchFamily="34" charset="-120"/>
              </a:rPr>
              <a:t>使用--data-race-check, </a:t>
            </a:r>
            <a:r>
              <a:rPr lang="zh-CN" altLang="en-US" dirty="0">
                <a:solidFill>
                  <a:srgbClr val="262626"/>
                </a:solidFill>
                <a:latin typeface="MiSans" pitchFamily="34" charset="0"/>
                <a:ea typeface="MiSans" pitchFamily="34" charset="-122"/>
                <a:cs typeface="MiSans" pitchFamily="34" charset="-120"/>
              </a:rPr>
              <a:t>检查是否存在两个或多个线程在没有锁保护的情况下访问同一块内存，且至少一个是写操作。</a:t>
            </a:r>
            <a:endParaRPr lang="en-US" sz="2000" dirty="0"/>
          </a:p>
        </p:txBody>
      </p:sp>
      <p:sp>
        <p:nvSpPr>
          <p:cNvPr id="10" name="文本框 9">
            <a:extLst>
              <a:ext uri="{FF2B5EF4-FFF2-40B4-BE49-F238E27FC236}">
                <a16:creationId xmlns:a16="http://schemas.microsoft.com/office/drawing/2014/main" id="{E3A2B0C1-09A2-4E36-9346-B6AD38938F6A}"/>
              </a:ext>
            </a:extLst>
          </p:cNvPr>
          <p:cNvSpPr txBox="1"/>
          <p:nvPr/>
        </p:nvSpPr>
        <p:spPr>
          <a:xfrm>
            <a:off x="852122" y="2282762"/>
            <a:ext cx="7108242" cy="369332"/>
          </a:xfrm>
          <a:prstGeom prst="rect">
            <a:avLst/>
          </a:prstGeom>
          <a:noFill/>
        </p:spPr>
        <p:txBody>
          <a:bodyPr wrap="square">
            <a:spAutoFit/>
          </a:bodyPr>
          <a:lstStyle/>
          <a:p>
            <a:r>
              <a:rPr lang="zh-CN" altLang="en-US" dirty="0">
                <a:latin typeface="MiSans" panose="02010600030101010101" charset="-122"/>
                <a:ea typeface="MiSans" panose="02010600030101010101" charset="-122"/>
                <a:cs typeface="MiSans" panose="02010600030101010101" charset="-122"/>
              </a:rPr>
              <a:t>  检查代码中的 </a:t>
            </a:r>
            <a:r>
              <a:rPr lang="en-US" altLang="zh-CN" dirty="0">
                <a:latin typeface="MiSans" panose="02010600030101010101" charset="-122"/>
                <a:ea typeface="MiSans" panose="02010600030101010101" charset="-122"/>
                <a:cs typeface="MiSans" panose="02010600030101010101" charset="-122"/>
              </a:rPr>
              <a:t>assert() </a:t>
            </a:r>
            <a:r>
              <a:rPr lang="zh-CN" altLang="en-US" dirty="0">
                <a:latin typeface="MiSans" panose="02010600030101010101" charset="-122"/>
                <a:ea typeface="MiSans" panose="02010600030101010101" charset="-122"/>
                <a:cs typeface="MiSans" panose="02010600030101010101" charset="-122"/>
              </a:rPr>
              <a:t>语句在任何可能的执行顺序下是否会失败。 </a:t>
            </a:r>
          </a:p>
        </p:txBody>
      </p:sp>
      <p:sp>
        <p:nvSpPr>
          <p:cNvPr id="12" name="文本框 11">
            <a:extLst>
              <a:ext uri="{FF2B5EF4-FFF2-40B4-BE49-F238E27FC236}">
                <a16:creationId xmlns:a16="http://schemas.microsoft.com/office/drawing/2014/main" id="{5A3ABDBF-E861-4DAE-AFFA-D9DA9A373767}"/>
              </a:ext>
            </a:extLst>
          </p:cNvPr>
          <p:cNvSpPr txBox="1"/>
          <p:nvPr/>
        </p:nvSpPr>
        <p:spPr>
          <a:xfrm>
            <a:off x="624788" y="2909454"/>
            <a:ext cx="6182995" cy="400110"/>
          </a:xfrm>
          <a:prstGeom prst="rect">
            <a:avLst/>
          </a:prstGeom>
          <a:noFill/>
        </p:spPr>
        <p:txBody>
          <a:bodyPr wrap="square">
            <a:spAutoFit/>
          </a:bodyPr>
          <a:lstStyle/>
          <a:p>
            <a:pPr marL="342900" indent="-342900">
              <a:buFont typeface="Wingdings" panose="05000000000000000000" pitchFamily="2" charset="2"/>
              <a:buChar char="Ø"/>
            </a:pPr>
            <a:r>
              <a:rPr lang="zh-CN" altLang="en-US" sz="2000" b="1" dirty="0">
                <a:latin typeface="MiSans" panose="02010600030101010101" charset="-122"/>
                <a:ea typeface="MiSans" panose="02010600030101010101" charset="-122"/>
                <a:cs typeface="MiSans" panose="02010600030101010101" charset="-122"/>
              </a:rPr>
              <a:t>错误标签可达性：</a:t>
            </a:r>
          </a:p>
        </p:txBody>
      </p:sp>
      <p:sp>
        <p:nvSpPr>
          <p:cNvPr id="13" name="Rectangle 1">
            <a:extLst>
              <a:ext uri="{FF2B5EF4-FFF2-40B4-BE49-F238E27FC236}">
                <a16:creationId xmlns:a16="http://schemas.microsoft.com/office/drawing/2014/main" id="{F68CF6D7-4018-4B99-9A6B-32BD29F23E14}"/>
              </a:ext>
            </a:extLst>
          </p:cNvPr>
          <p:cNvSpPr>
            <a:spLocks noChangeArrowheads="1"/>
          </p:cNvSpPr>
          <p:nvPr/>
        </p:nvSpPr>
        <p:spPr bwMode="auto">
          <a:xfrm>
            <a:off x="842177" y="3254931"/>
            <a:ext cx="8416123"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800" b="0" i="0" u="none" strike="noStrike" cap="none" normalizeH="0" baseline="0" dirty="0">
                <a:ln>
                  <a:noFill/>
                </a:ln>
                <a:solidFill>
                  <a:schemeClr val="tx1"/>
                </a:solidFill>
                <a:effectLst/>
                <a:latin typeface="MiSans" panose="02010600030101010101" charset="-122"/>
                <a:ea typeface="MiSans" panose="02010600030101010101" charset="-122"/>
                <a:cs typeface="MiSans" panose="02010600030101010101" charset="-122"/>
              </a:rPr>
              <a:t>   检查用户定义的错误标签（如 </a:t>
            </a:r>
            <a:r>
              <a:rPr kumimoji="0" lang="en-US" altLang="zh-CN" sz="1800" b="0" i="0" u="none" strike="noStrike" cap="none" normalizeH="0" baseline="0" dirty="0">
                <a:ln>
                  <a:noFill/>
                </a:ln>
                <a:solidFill>
                  <a:schemeClr val="tx1"/>
                </a:solidFill>
                <a:effectLst/>
                <a:latin typeface="MiSans" panose="02010600030101010101" charset="-122"/>
                <a:ea typeface="MiSans" panose="02010600030101010101" charset="-122"/>
                <a:cs typeface="MiSans" panose="02010600030101010101" charset="-122"/>
              </a:rPr>
              <a:t>ERROR</a:t>
            </a:r>
            <a:r>
              <a:rPr kumimoji="0" lang="zh-CN" altLang="en-US" sz="1800" b="0" i="0" u="none" strike="noStrike" cap="none" normalizeH="0" baseline="0" dirty="0">
                <a:ln>
                  <a:noFill/>
                </a:ln>
                <a:solidFill>
                  <a:schemeClr val="tx1"/>
                </a:solidFill>
                <a:effectLst/>
                <a:latin typeface="MiSans" panose="02010600030101010101" charset="-122"/>
                <a:ea typeface="MiSans" panose="02010600030101010101" charset="-122"/>
                <a:cs typeface="MiSans" panose="02010600030101010101" charset="-122"/>
              </a:rPr>
              <a:t>：</a:t>
            </a:r>
            <a:r>
              <a:rPr lang="en-US" altLang="zh-CN" dirty="0">
                <a:latin typeface="MiSans" panose="02010600030101010101" charset="-122"/>
                <a:ea typeface="MiSans" panose="02010600030101010101" charset="-122"/>
                <a:cs typeface="MiSans" panose="02010600030101010101" charset="-122"/>
              </a:rPr>
              <a:t>__</a:t>
            </a:r>
            <a:r>
              <a:rPr kumimoji="0" lang="en-US" altLang="zh-CN" sz="1800" b="0" i="0" u="none" strike="noStrike" cap="none" normalizeH="0" baseline="0" dirty="0" err="1">
                <a:ln>
                  <a:noFill/>
                </a:ln>
                <a:solidFill>
                  <a:schemeClr val="tx1"/>
                </a:solidFill>
                <a:effectLst/>
                <a:latin typeface="MiSans" panose="02010600030101010101" charset="-122"/>
                <a:ea typeface="MiSans" panose="02010600030101010101" charset="-122"/>
                <a:cs typeface="MiSans" panose="02010600030101010101" charset="-122"/>
              </a:rPr>
              <a:t>VERIFIER_error</a:t>
            </a:r>
            <a:r>
              <a:rPr kumimoji="0" lang="en-US" altLang="zh-CN" sz="1800" b="0" i="0" u="none" strike="noStrike" cap="none" normalizeH="0" baseline="0" dirty="0">
                <a:ln>
                  <a:noFill/>
                </a:ln>
                <a:solidFill>
                  <a:schemeClr val="tx1"/>
                </a:solidFill>
                <a:effectLst/>
                <a:latin typeface="MiSans" panose="02010600030101010101" charset="-122"/>
                <a:ea typeface="MiSans" panose="02010600030101010101" charset="-122"/>
                <a:cs typeface="MiSans" panose="02010600030101010101" charset="-122"/>
              </a:rPr>
              <a:t>()</a:t>
            </a:r>
            <a:r>
              <a:rPr kumimoji="0" lang="zh-CN" altLang="en-US" sz="1800" b="0" i="0" u="none" strike="noStrike" cap="none" normalizeH="0" baseline="0" dirty="0">
                <a:ln>
                  <a:noFill/>
                </a:ln>
                <a:solidFill>
                  <a:schemeClr val="tx1"/>
                </a:solidFill>
                <a:effectLst/>
                <a:latin typeface="MiSans" panose="02010600030101010101" charset="-122"/>
                <a:ea typeface="MiSans" panose="02010600030101010101" charset="-122"/>
                <a:cs typeface="MiSans" panose="02010600030101010101" charset="-122"/>
              </a:rPr>
              <a:t>）是否可达。</a:t>
            </a:r>
            <a:endParaRPr kumimoji="0" lang="en-US" altLang="zh-CN" sz="1800" b="0" i="0" u="none" strike="noStrike" cap="none" normalizeH="0" baseline="0" dirty="0">
              <a:ln>
                <a:noFill/>
              </a:ln>
              <a:solidFill>
                <a:schemeClr val="tx1"/>
              </a:solidFill>
              <a:effectLst/>
              <a:latin typeface="MiSans" panose="02010600030101010101" charset="-122"/>
              <a:ea typeface="MiSans" panose="02010600030101010101" charset="-122"/>
              <a:cs typeface="MiSans" panose="02010600030101010101" charset="-122"/>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zh-CN" altLang="en-US" dirty="0">
                <a:latin typeface="MiSans" panose="02010600030101010101" charset="-122"/>
                <a:ea typeface="MiSans" panose="02010600030101010101" charset="-122"/>
                <a:cs typeface="MiSans" panose="02010600030101010101" charset="-122"/>
              </a:rPr>
              <a:t>可达：</a:t>
            </a:r>
            <a:r>
              <a:rPr lang="en-US" altLang="zh-CN" dirty="0">
                <a:latin typeface="MiSans" panose="02010600030101010101" charset="-122"/>
                <a:ea typeface="MiSans" panose="02010600030101010101" charset="-122"/>
                <a:cs typeface="MiSans" panose="02010600030101010101" charset="-122"/>
              </a:rPr>
              <a:t>UNSAFE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zh-CN" altLang="en-US" dirty="0">
                <a:latin typeface="MiSans" panose="02010600030101010101" charset="-122"/>
                <a:ea typeface="MiSans" panose="02010600030101010101" charset="-122"/>
                <a:cs typeface="MiSans" panose="02010600030101010101" charset="-122"/>
              </a:rPr>
              <a:t>不可达：</a:t>
            </a:r>
            <a:r>
              <a:rPr lang="en-US" altLang="zh-CN" dirty="0">
                <a:latin typeface="MiSans" panose="02010600030101010101" charset="-122"/>
                <a:ea typeface="MiSans" panose="02010600030101010101" charset="-122"/>
                <a:cs typeface="MiSans" panose="02010600030101010101" charset="-122"/>
              </a:rPr>
              <a:t>SAFE</a:t>
            </a:r>
          </a:p>
        </p:txBody>
      </p:sp>
      <p:sp>
        <p:nvSpPr>
          <p:cNvPr id="14" name="Shape 2">
            <a:extLst>
              <a:ext uri="{FF2B5EF4-FFF2-40B4-BE49-F238E27FC236}">
                <a16:creationId xmlns:a16="http://schemas.microsoft.com/office/drawing/2014/main" id="{61AB27D3-1C7B-4B21-B8DC-ABF4BDFC4729}"/>
              </a:ext>
            </a:extLst>
          </p:cNvPr>
          <p:cNvSpPr/>
          <p:nvPr/>
        </p:nvSpPr>
        <p:spPr>
          <a:xfrm>
            <a:off x="645948" y="863226"/>
            <a:ext cx="266740" cy="266740"/>
          </a:xfrm>
          <a:prstGeom prst="rect">
            <a:avLst/>
          </a:prstGeom>
          <a:solidFill>
            <a:srgbClr val="000000"/>
          </a:solidFill>
          <a:ln/>
        </p:spPr>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14">
    <p:bg>
      <p:bgPr>
        <a:solidFill>
          <a:srgbClr val="F2F2F2"/>
        </a:solidFill>
        <a:effectLst/>
      </p:bgPr>
    </p:bg>
    <p:spTree>
      <p:nvGrpSpPr>
        <p:cNvPr id="1" name=""/>
        <p:cNvGrpSpPr/>
        <p:nvPr/>
      </p:nvGrpSpPr>
      <p:grpSpPr>
        <a:xfrm>
          <a:off x="0" y="0"/>
          <a:ext cx="0" cy="0"/>
          <a:chOff x="0" y="0"/>
          <a:chExt cx="0" cy="0"/>
        </a:xfrm>
      </p:grpSpPr>
      <p:sp>
        <p:nvSpPr>
          <p:cNvPr id="2" name="Text 0"/>
          <p:cNvSpPr/>
          <p:nvPr/>
        </p:nvSpPr>
        <p:spPr>
          <a:xfrm>
            <a:off x="2218055" y="4055745"/>
            <a:ext cx="7787005" cy="1245870"/>
          </a:xfrm>
          <a:prstGeom prst="rect">
            <a:avLst/>
          </a:prstGeom>
          <a:noFill/>
          <a:ln/>
        </p:spPr>
        <p:txBody>
          <a:bodyPr wrap="square" lIns="91440" tIns="45720" rIns="91440" bIns="45720" rtlCol="0" anchor="t"/>
          <a:lstStyle/>
          <a:p>
            <a:pPr algn="ctr">
              <a:lnSpc>
                <a:spcPct val="130000"/>
              </a:lnSpc>
            </a:pPr>
            <a:r>
              <a:rPr lang="en-US" sz="4000" b="1" dirty="0">
                <a:solidFill>
                  <a:srgbClr val="595959"/>
                </a:solidFill>
                <a:latin typeface="MiSans" pitchFamily="34" charset="0"/>
                <a:ea typeface="MiSans" pitchFamily="34" charset="-122"/>
                <a:cs typeface="MiSans" pitchFamily="34" charset="-120"/>
              </a:rPr>
              <a:t>实例分析</a:t>
            </a:r>
            <a:endParaRPr lang="en-US" sz="1600" dirty="0"/>
          </a:p>
        </p:txBody>
      </p:sp>
      <p:sp>
        <p:nvSpPr>
          <p:cNvPr id="3" name="Shape 1"/>
          <p:cNvSpPr/>
          <p:nvPr/>
        </p:nvSpPr>
        <p:spPr>
          <a:xfrm>
            <a:off x="1270" y="3405505"/>
            <a:ext cx="6092690" cy="387033"/>
          </a:xfrm>
          <a:prstGeom prst="rect">
            <a:avLst/>
          </a:prstGeom>
          <a:solidFill>
            <a:srgbClr val="808080">
              <a:alpha val="21176"/>
            </a:srgbClr>
          </a:solidFill>
          <a:ln/>
        </p:spPr>
      </p:sp>
      <p:sp>
        <p:nvSpPr>
          <p:cNvPr id="4" name="Text 2"/>
          <p:cNvSpPr/>
          <p:nvPr/>
        </p:nvSpPr>
        <p:spPr>
          <a:xfrm>
            <a:off x="1270" y="3405505"/>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3"/>
          <p:cNvSpPr/>
          <p:nvPr/>
        </p:nvSpPr>
        <p:spPr>
          <a:xfrm>
            <a:off x="6093960" y="3405505"/>
            <a:ext cx="6092690" cy="387033"/>
          </a:xfrm>
          <a:prstGeom prst="rect">
            <a:avLst/>
          </a:prstGeom>
          <a:solidFill>
            <a:srgbClr val="FFFFFF">
              <a:alpha val="21176"/>
            </a:srgbClr>
          </a:solidFill>
          <a:ln/>
        </p:spPr>
      </p:sp>
      <p:sp>
        <p:nvSpPr>
          <p:cNvPr id="6" name="Text 4"/>
          <p:cNvSpPr/>
          <p:nvPr/>
        </p:nvSpPr>
        <p:spPr>
          <a:xfrm>
            <a:off x="6093960" y="3405505"/>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5"/>
          <p:cNvSpPr/>
          <p:nvPr/>
        </p:nvSpPr>
        <p:spPr>
          <a:xfrm>
            <a:off x="1270" y="3792538"/>
            <a:ext cx="6092690" cy="387033"/>
          </a:xfrm>
          <a:prstGeom prst="rect">
            <a:avLst/>
          </a:prstGeom>
          <a:solidFill>
            <a:srgbClr val="F2F2F2">
              <a:alpha val="21176"/>
            </a:srgbClr>
          </a:solidFill>
          <a:ln/>
        </p:spPr>
      </p:sp>
      <p:sp>
        <p:nvSpPr>
          <p:cNvPr id="8" name="Text 6"/>
          <p:cNvSpPr/>
          <p:nvPr/>
        </p:nvSpPr>
        <p:spPr>
          <a:xfrm>
            <a:off x="1270" y="3792538"/>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7"/>
          <p:cNvSpPr/>
          <p:nvPr/>
        </p:nvSpPr>
        <p:spPr>
          <a:xfrm>
            <a:off x="6093960" y="3792538"/>
            <a:ext cx="6092690" cy="387033"/>
          </a:xfrm>
          <a:prstGeom prst="rect">
            <a:avLst/>
          </a:prstGeom>
          <a:solidFill>
            <a:srgbClr val="A6A6A6">
              <a:alpha val="21176"/>
            </a:srgbClr>
          </a:solidFill>
          <a:ln/>
        </p:spPr>
      </p:sp>
      <p:sp>
        <p:nvSpPr>
          <p:cNvPr id="10" name="Text 8"/>
          <p:cNvSpPr/>
          <p:nvPr/>
        </p:nvSpPr>
        <p:spPr>
          <a:xfrm>
            <a:off x="6093960" y="3792538"/>
            <a:ext cx="6092690" cy="387033"/>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9"/>
          <p:cNvSpPr/>
          <p:nvPr/>
        </p:nvSpPr>
        <p:spPr>
          <a:xfrm>
            <a:off x="3681095" y="1293495"/>
            <a:ext cx="4914900" cy="2245360"/>
          </a:xfrm>
          <a:prstGeom prst="rect">
            <a:avLst/>
          </a:prstGeom>
          <a:noFill/>
          <a:ln/>
        </p:spPr>
        <p:txBody>
          <a:bodyPr wrap="square" lIns="91440" tIns="45720" rIns="91440" bIns="45720" rtlCol="0" anchor="t"/>
          <a:lstStyle/>
          <a:p>
            <a:pPr algn="ctr">
              <a:lnSpc>
                <a:spcPct val="100000"/>
              </a:lnSpc>
            </a:pPr>
            <a:r>
              <a:rPr lang="en-US" sz="14000" b="1" dirty="0">
                <a:solidFill>
                  <a:srgbClr val="595959"/>
                </a:solidFill>
                <a:latin typeface="MiSans" pitchFamily="34" charset="0"/>
                <a:ea typeface="MiSans" pitchFamily="34" charset="-122"/>
                <a:cs typeface="MiSans" pitchFamily="34" charset="-120"/>
              </a:rPr>
              <a:t>04</a:t>
            </a:r>
            <a:endParaRPr lang="en-US" sz="16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0">
    <p:bg>
      <p:bgPr>
        <a:solidFill>
          <a:srgbClr val="F2F2F2"/>
        </a:solidFill>
        <a:effectLst/>
      </p:bgPr>
    </p:bg>
    <p:spTree>
      <p:nvGrpSpPr>
        <p:cNvPr id="1" name=""/>
        <p:cNvGrpSpPr/>
        <p:nvPr/>
      </p:nvGrpSpPr>
      <p:grpSpPr>
        <a:xfrm>
          <a:off x="0" y="0"/>
          <a:ext cx="0" cy="0"/>
          <a:chOff x="0" y="0"/>
          <a:chExt cx="0" cy="0"/>
        </a:xfrm>
      </p:grpSpPr>
      <p:pic>
        <p:nvPicPr>
          <p:cNvPr id="2" name="Image 0" descr="https://kimi-img.moonshot.cn/pub/slides/slides_tmpl/image/25-10-13-14:17:29-d3m9iu8s8jdo4os5et7g.jpg"/>
          <p:cNvPicPr>
            <a:picLocks noChangeAspect="1"/>
          </p:cNvPicPr>
          <p:nvPr/>
        </p:nvPicPr>
        <p:blipFill>
          <a:blip r:embed="rId3"/>
          <a:stretch>
            <a:fillRect/>
          </a:stretch>
        </p:blipFill>
        <p:spPr>
          <a:xfrm>
            <a:off x="4547235" y="1229360"/>
            <a:ext cx="3082290" cy="3079115"/>
          </a:xfrm>
          <a:prstGeom prst="rect">
            <a:avLst/>
          </a:prstGeom>
        </p:spPr>
      </p:pic>
      <p:sp>
        <p:nvSpPr>
          <p:cNvPr id="3" name="Shape 0"/>
          <p:cNvSpPr/>
          <p:nvPr/>
        </p:nvSpPr>
        <p:spPr>
          <a:xfrm>
            <a:off x="1055159" y="4304115"/>
            <a:ext cx="10081683" cy="0"/>
          </a:xfrm>
          <a:prstGeom prst="line">
            <a:avLst/>
          </a:prstGeom>
          <a:noFill/>
          <a:ln w="6350">
            <a:solidFill>
              <a:srgbClr val="724231"/>
            </a:solidFill>
            <a:prstDash val="solid"/>
            <a:headEnd type="none"/>
            <a:tailEnd type="none"/>
          </a:ln>
        </p:spPr>
      </p:sp>
      <p:sp>
        <p:nvSpPr>
          <p:cNvPr id="4" name="Text 1"/>
          <p:cNvSpPr/>
          <p:nvPr/>
        </p:nvSpPr>
        <p:spPr>
          <a:xfrm>
            <a:off x="2332845" y="4518336"/>
            <a:ext cx="7526309" cy="1110304"/>
          </a:xfrm>
          <a:prstGeom prst="rect">
            <a:avLst/>
          </a:prstGeom>
          <a:noFill/>
          <a:ln/>
        </p:spPr>
        <p:txBody>
          <a:bodyPr wrap="square" lIns="90043" tIns="46863" rIns="90043" bIns="46863" rtlCol="0" anchor="t">
            <a:spAutoFit/>
          </a:bodyPr>
          <a:lstStyle/>
          <a:p>
            <a:pPr algn="ctr">
              <a:lnSpc>
                <a:spcPct val="100000"/>
              </a:lnSpc>
            </a:pPr>
            <a:r>
              <a:rPr lang="en-US" sz="6600" b="1" dirty="0">
                <a:solidFill>
                  <a:srgbClr val="262626"/>
                </a:solidFill>
                <a:latin typeface="MiSans" pitchFamily="34" charset="0"/>
                <a:ea typeface="MiSans" pitchFamily="34" charset="-122"/>
                <a:cs typeface="MiSans" pitchFamily="34" charset="-120"/>
              </a:rPr>
              <a:t>感谢您的观看</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 name="Shape 1"/>
          <p:cNvSpPr/>
          <p:nvPr/>
        </p:nvSpPr>
        <p:spPr>
          <a:xfrm flipH="1">
            <a:off x="-283" y="1028700"/>
            <a:ext cx="10949305" cy="0"/>
          </a:xfrm>
          <a:prstGeom prst="line">
            <a:avLst/>
          </a:prstGeom>
          <a:noFill/>
          <a:ln w="3175">
            <a:solidFill>
              <a:srgbClr val="000000"/>
            </a:solidFill>
            <a:prstDash val="solid"/>
            <a:headEnd type="none"/>
            <a:tailEnd type="none"/>
          </a:ln>
        </p:spPr>
      </p:sp>
      <p:sp>
        <p:nvSpPr>
          <p:cNvPr id="5" name="Shape 2"/>
          <p:cNvSpPr/>
          <p:nvPr/>
        </p:nvSpPr>
        <p:spPr>
          <a:xfrm>
            <a:off x="595599" y="1218441"/>
            <a:ext cx="266740" cy="266740"/>
          </a:xfrm>
          <a:prstGeom prst="rect">
            <a:avLst/>
          </a:prstGeom>
          <a:solidFill>
            <a:srgbClr val="000000"/>
          </a:solidFill>
          <a:ln/>
        </p:spPr>
      </p:sp>
      <p:sp>
        <p:nvSpPr>
          <p:cNvPr id="6" name="Text 3"/>
          <p:cNvSpPr/>
          <p:nvPr/>
        </p:nvSpPr>
        <p:spPr>
          <a:xfrm>
            <a:off x="595599" y="1218441"/>
            <a:ext cx="266740" cy="266740"/>
          </a:xfrm>
          <a:prstGeom prst="rect">
            <a:avLst/>
          </a:prstGeom>
          <a:noFill/>
          <a:ln/>
        </p:spPr>
        <p:txBody>
          <a:bodyPr wrap="square" lIns="46863" tIns="90043" rIns="90043" bIns="46863"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 name="Text 4"/>
          <p:cNvSpPr/>
          <p:nvPr/>
        </p:nvSpPr>
        <p:spPr>
          <a:xfrm>
            <a:off x="947091" y="1106811"/>
            <a:ext cx="5080635" cy="608965"/>
          </a:xfrm>
          <a:prstGeom prst="rect">
            <a:avLst/>
          </a:prstGeom>
          <a:noFill/>
          <a:ln/>
        </p:spPr>
        <p:txBody>
          <a:bodyPr wrap="square" lIns="90043" tIns="46863" rIns="90043" bIns="46863"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什么是</a:t>
            </a:r>
            <a:r>
              <a:rPr lang="en-US" altLang="zh-CN" sz="2800" b="1" dirty="0">
                <a:solidFill>
                  <a:srgbClr val="262626"/>
                </a:solidFill>
                <a:latin typeface="MiSans" pitchFamily="34" charset="0"/>
                <a:ea typeface="MiSans" pitchFamily="34" charset="-122"/>
                <a:cs typeface="MiSans" pitchFamily="34" charset="-120"/>
              </a:rPr>
              <a:t>L</a:t>
            </a:r>
            <a:r>
              <a:rPr kumimoji="0" lang="en-US" altLang="zh-CN" sz="2800" b="1" i="0" u="none" strike="noStrike" kern="1200" cap="none" spc="0" normalizeH="0" baseline="0" noProof="0" dirty="0" err="1">
                <a:ln>
                  <a:noFill/>
                </a:ln>
                <a:solidFill>
                  <a:srgbClr val="262626"/>
                </a:solidFill>
                <a:effectLst/>
                <a:uLnTx/>
                <a:uFillTx/>
                <a:latin typeface="MiSans" pitchFamily="34" charset="0"/>
                <a:ea typeface="MiSans" pitchFamily="34" charset="-122"/>
                <a:cs typeface="MiSans" pitchFamily="34" charset="-120"/>
              </a:rPr>
              <a:t>azy-CSeq</a:t>
            </a: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 name="Text 5"/>
          <p:cNvSpPr/>
          <p:nvPr/>
        </p:nvSpPr>
        <p:spPr>
          <a:xfrm>
            <a:off x="3251200" y="5847715"/>
            <a:ext cx="4064000" cy="368300"/>
          </a:xfrm>
          <a:prstGeom prst="rect">
            <a:avLst/>
          </a:prstGeom>
          <a:noFill/>
          <a:ln/>
        </p:spPr>
        <p:txBody>
          <a:bodyPr wrap="square" lIns="91440" tIns="45720" rIns="91440" bIns="4572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Open Sans" pitchFamily="34" charset="0"/>
                <a:ea typeface="Open Sans" pitchFamily="34" charset="-122"/>
                <a:cs typeface="Open Sans" pitchFamily="34" charset="-120"/>
              </a:rPr>
              <a:t> </a:t>
            </a: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 name="Text 6"/>
          <p:cNvSpPr/>
          <p:nvPr/>
        </p:nvSpPr>
        <p:spPr>
          <a:xfrm>
            <a:off x="993850" y="1715777"/>
            <a:ext cx="5656332" cy="512454"/>
          </a:xfrm>
          <a:prstGeom prst="rect">
            <a:avLst/>
          </a:prstGeom>
          <a:noFill/>
          <a:ln/>
        </p:spPr>
        <p:txBody>
          <a:bodyPr wrap="square" lIns="91440" tIns="45720" rIns="91440" bIns="45720" rtlCol="0" anchor="ctr"/>
          <a:lstStyle/>
          <a:p>
            <a:pPr marL="342900" marR="0" lvl="0" indent="-342900" algn="l" defTabSz="914400" rtl="0" eaLnBrk="1" fontAlgn="auto" latinLnBrk="0" hangingPunct="1">
              <a:lnSpc>
                <a:spcPct val="120000"/>
              </a:lnSpc>
              <a:spcBef>
                <a:spcPts val="0"/>
              </a:spcBef>
              <a:spcAft>
                <a:spcPts val="0"/>
              </a:spcAft>
              <a:buClrTx/>
              <a:buSzTx/>
              <a:buFont typeface="Wingdings" panose="05000000000000000000" pitchFamily="2" charset="2"/>
              <a:buChar char="Ø"/>
              <a:tabLst/>
              <a:defRPr/>
            </a:pPr>
            <a:r>
              <a:rPr lang="zh-CN" altLang="en-US" sz="2400" dirty="0">
                <a:solidFill>
                  <a:srgbClr val="262626"/>
                </a:solidFill>
                <a:latin typeface="MiSans" pitchFamily="34" charset="0"/>
                <a:ea typeface="MiSans" pitchFamily="34" charset="-122"/>
                <a:cs typeface="MiSans" pitchFamily="34" charset="-120"/>
              </a:rPr>
              <a:t>用来</a:t>
            </a:r>
            <a:r>
              <a:rPr kumimoji="0" lang="zh-CN" altLang="en-US" sz="2400" b="0"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查找并发程序中潜在的深层</a:t>
            </a:r>
            <a:r>
              <a:rPr lang="en-US" altLang="zh-CN" sz="2400" dirty="0">
                <a:solidFill>
                  <a:srgbClr val="262626"/>
                </a:solidFill>
                <a:latin typeface="MiSans" pitchFamily="34" charset="0"/>
                <a:ea typeface="MiSans" pitchFamily="34" charset="-122"/>
                <a:cs typeface="MiSans" pitchFamily="34" charset="-120"/>
              </a:rPr>
              <a:t>bug</a:t>
            </a: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 name="Text 7"/>
          <p:cNvSpPr/>
          <p:nvPr/>
        </p:nvSpPr>
        <p:spPr>
          <a:xfrm>
            <a:off x="1132609" y="2299349"/>
            <a:ext cx="9263496" cy="1176410"/>
          </a:xfrm>
          <a:prstGeom prst="rect">
            <a:avLst/>
          </a:prstGeom>
          <a:noFill/>
          <a:ln/>
        </p:spPr>
        <p:txBody>
          <a:bodyPr wrap="square" lIns="91440" tIns="45720" rIns="91440" bIns="45720" rtlCol="0" anchor="t"/>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将复杂的并发 </a:t>
            </a:r>
            <a:r>
              <a:rPr kumimoji="0" lang="en-US" altLang="zh-CN" sz="2000" b="0"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C </a:t>
            </a:r>
            <a:r>
              <a:rPr kumimoji="0" lang="zh-CN" altLang="en-US" sz="2000" b="0"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程序“翻译”为等价的非确定性顺序程序，从而能够复用成熟的单线程验证工具来自动查找深层并发 </a:t>
            </a:r>
            <a:r>
              <a:rPr kumimoji="0" lang="en-US" altLang="zh-CN" sz="2000" b="0"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Bug </a:t>
            </a:r>
            <a:r>
              <a:rPr kumimoji="0" lang="zh-CN" altLang="en-US" sz="2000" b="0"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的静态分析框架。</a:t>
            </a:r>
            <a:endParaRPr kumimoji="0" lang="en-US" altLang="zh-CN" sz="2000" b="0"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endParaRPr>
          </a:p>
        </p:txBody>
      </p:sp>
      <p:sp>
        <p:nvSpPr>
          <p:cNvPr id="11" name="Text 8"/>
          <p:cNvSpPr/>
          <p:nvPr/>
        </p:nvSpPr>
        <p:spPr>
          <a:xfrm>
            <a:off x="1082028" y="3685358"/>
            <a:ext cx="3690620" cy="461645"/>
          </a:xfrm>
          <a:prstGeom prst="rect">
            <a:avLst/>
          </a:prstGeom>
          <a:noFill/>
          <a:ln/>
        </p:spPr>
        <p:txBody>
          <a:bodyPr wrap="square" lIns="90043" tIns="46863" rIns="90043" bIns="46863" rtlCol="0" anchor="ctr"/>
          <a:lstStyle/>
          <a:p>
            <a:pPr marL="342900" marR="0" lvl="0" indent="-342900" algn="l" defTabSz="914400" rtl="0" eaLnBrk="1" fontAlgn="auto" latinLnBrk="0" hangingPunct="1">
              <a:lnSpc>
                <a:spcPct val="120000"/>
              </a:lnSpc>
              <a:spcBef>
                <a:spcPts val="0"/>
              </a:spcBef>
              <a:spcAft>
                <a:spcPts val="0"/>
              </a:spcAft>
              <a:buClrTx/>
              <a:buSzTx/>
              <a:buFont typeface="Wingdings" panose="05000000000000000000" pitchFamily="2" charset="2"/>
              <a:buChar char="Ø"/>
              <a:tabLst/>
              <a:defRPr/>
            </a:pPr>
            <a:r>
              <a:rPr kumimoji="0" lang="zh-CN" altLang="en-US" sz="2400" b="0"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本质</a:t>
            </a:r>
            <a:endParaRPr kumimoji="0" lang="en-US"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2" name="Text 9"/>
          <p:cNvSpPr/>
          <p:nvPr/>
        </p:nvSpPr>
        <p:spPr>
          <a:xfrm>
            <a:off x="1123591" y="4334338"/>
            <a:ext cx="9071443" cy="1136296"/>
          </a:xfrm>
          <a:prstGeom prst="rect">
            <a:avLst/>
          </a:prstGeom>
          <a:noFill/>
          <a:ln/>
        </p:spPr>
        <p:txBody>
          <a:bodyPr wrap="square" lIns="90043" tIns="46863" rIns="90043" bIns="46863" rtlCol="0" anchor="t"/>
          <a:lstStyle/>
          <a:p>
            <a:pPr marL="0" marR="0" lvl="0" indent="0" algn="just" defTabSz="914400" rtl="0" eaLnBrk="1" fontAlgn="auto" latinLnBrk="0" hangingPunct="1">
              <a:lnSpc>
                <a:spcPct val="130000"/>
              </a:lnSpc>
              <a:spcBef>
                <a:spcPts val="0"/>
              </a:spcBef>
              <a:spcAft>
                <a:spcPts val="0"/>
              </a:spcAft>
              <a:buClrTx/>
              <a:buSzTx/>
              <a:buFontTx/>
              <a:buNone/>
              <a:tabLst/>
              <a:defRPr/>
            </a:pPr>
            <a:r>
              <a:rPr lang="zh-CN" altLang="en-US" sz="2000" dirty="0">
                <a:solidFill>
                  <a:srgbClr val="262626"/>
                </a:solidFill>
                <a:latin typeface="MiSans" pitchFamily="34" charset="0"/>
                <a:ea typeface="MiSans" pitchFamily="34" charset="-122"/>
                <a:cs typeface="MiSans" pitchFamily="34" charset="-120"/>
              </a:rPr>
              <a:t>一座</a:t>
            </a:r>
            <a:r>
              <a:rPr kumimoji="0" lang="zh-CN" altLang="en-US" sz="2000" b="0"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桥梁：连接了并发验证的需求和顺序验证的能力，</a:t>
            </a:r>
            <a:r>
              <a:rPr lang="zh-CN" altLang="en-US" sz="2000" dirty="0">
                <a:latin typeface="MiSans" panose="02010600030101010101" charset="-122"/>
                <a:ea typeface="MiSans" panose="02010600030101010101" charset="-122"/>
                <a:cs typeface="MiSans" panose="02010600030101010101" charset="-122"/>
              </a:rPr>
              <a:t>让并发程序也能利用单线程工具的强大能力来找 </a:t>
            </a:r>
            <a:r>
              <a:rPr lang="en-US" altLang="zh-CN" sz="2000" dirty="0">
                <a:latin typeface="MiSans" panose="02010600030101010101" charset="-122"/>
                <a:ea typeface="MiSans" panose="02010600030101010101" charset="-122"/>
                <a:cs typeface="MiSans" panose="02010600030101010101" charset="-122"/>
              </a:rPr>
              <a:t>Bug </a:t>
            </a:r>
            <a:endParaRPr lang="en-US" altLang="zh-CN" sz="2000" dirty="0">
              <a:solidFill>
                <a:srgbClr val="262626"/>
              </a:solidFill>
              <a:latin typeface="MiSans" panose="02010600030101010101" charset="-122"/>
              <a:ea typeface="MiSans" panose="02010600030101010101" charset="-122"/>
              <a:cs typeface="MiSans" panose="02010600030101010101" charset="-122"/>
            </a:endParaRPr>
          </a:p>
          <a:p>
            <a:pPr marL="342900" marR="0" lvl="0" indent="-342900" algn="just" defTabSz="914400" rtl="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2000" dirty="0">
                <a:solidFill>
                  <a:srgbClr val="262626"/>
                </a:solidFill>
                <a:latin typeface="MiSans" pitchFamily="34" charset="0"/>
                <a:ea typeface="MiSans" pitchFamily="34" charset="-122"/>
                <a:cs typeface="MiSans" pitchFamily="34" charset="-120"/>
              </a:rPr>
              <a:t>输入端：复杂难解的多线程程序</a:t>
            </a:r>
            <a:endParaRPr lang="en-US" altLang="zh-CN" sz="2000" dirty="0">
              <a:solidFill>
                <a:srgbClr val="262626"/>
              </a:solidFill>
              <a:latin typeface="MiSans" pitchFamily="34" charset="0"/>
              <a:ea typeface="MiSans" pitchFamily="34" charset="-122"/>
              <a:cs typeface="MiSans" pitchFamily="34" charset="-120"/>
            </a:endParaRPr>
          </a:p>
          <a:p>
            <a:pPr marL="342900" marR="0" lvl="0" indent="-342900" algn="just" defTabSz="914400" rtl="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2000" dirty="0">
                <a:solidFill>
                  <a:srgbClr val="262626"/>
                </a:solidFill>
                <a:latin typeface="MiSans" pitchFamily="34" charset="0"/>
                <a:ea typeface="MiSans" pitchFamily="34" charset="-122"/>
                <a:cs typeface="MiSans" pitchFamily="34" charset="-120"/>
              </a:rPr>
              <a:t>输出端：现有的成熟且强大的单线程验证工具</a:t>
            </a:r>
            <a:endParaRPr lang="en-US" altLang="zh-CN" sz="2000" dirty="0">
              <a:solidFill>
                <a:srgbClr val="262626"/>
              </a:solidFill>
              <a:latin typeface="MiSans" pitchFamily="34" charset="0"/>
              <a:ea typeface="MiSans" pitchFamily="34" charset="-122"/>
              <a:cs typeface="MiSans" pitchFamily="34" charset="-120"/>
            </a:endParaRPr>
          </a:p>
        </p:txBody>
      </p:sp>
      <p:graphicFrame>
        <p:nvGraphicFramePr>
          <p:cNvPr id="14" name="对象 13">
            <a:extLst>
              <a:ext uri="{FF2B5EF4-FFF2-40B4-BE49-F238E27FC236}">
                <a16:creationId xmlns:a16="http://schemas.microsoft.com/office/drawing/2014/main" id="{A3CB6160-EB54-49F5-ADE5-3990D47AE6FC}"/>
              </a:ext>
            </a:extLst>
          </p:cNvPr>
          <p:cNvGraphicFramePr>
            <a:graphicFrameLocks noChangeAspect="1"/>
          </p:cNvGraphicFramePr>
          <p:nvPr/>
        </p:nvGraphicFramePr>
        <p:xfrm>
          <a:off x="4610100" y="2743200"/>
          <a:ext cx="914400" cy="198438"/>
        </p:xfrm>
        <a:graphic>
          <a:graphicData uri="http://schemas.openxmlformats.org/presentationml/2006/ole">
            <mc:AlternateContent xmlns:mc="http://schemas.openxmlformats.org/markup-compatibility/2006">
              <mc:Choice xmlns:v="urn:schemas-microsoft-com:vml" Requires="v">
                <p:oleObj spid="_x0000_s5145" name="Equation" r:id="rId4" imgW="914400" imgH="198720" progId="Equation.DSMT4">
                  <p:embed/>
                </p:oleObj>
              </mc:Choice>
              <mc:Fallback>
                <p:oleObj name="Equation" r:id="rId4" imgW="914400" imgH="198720" progId="Equation.DSMT4">
                  <p:embed/>
                  <p:pic>
                    <p:nvPicPr>
                      <p:cNvPr id="14" name="对象 13">
                        <a:extLst>
                          <a:ext uri="{FF2B5EF4-FFF2-40B4-BE49-F238E27FC236}">
                            <a16:creationId xmlns:a16="http://schemas.microsoft.com/office/drawing/2014/main" id="{A3CB6160-EB54-49F5-ADE5-3990D47AE6FC}"/>
                          </a:ext>
                        </a:extLst>
                      </p:cNvPr>
                      <p:cNvPicPr/>
                      <p:nvPr/>
                    </p:nvPicPr>
                    <p:blipFill>
                      <a:blip r:embed="rId5"/>
                      <a:stretch>
                        <a:fillRect/>
                      </a:stretch>
                    </p:blipFill>
                    <p:spPr>
                      <a:xfrm>
                        <a:off x="4610100" y="2743200"/>
                        <a:ext cx="914400" cy="198438"/>
                      </a:xfrm>
                      <a:prstGeom prst="rect">
                        <a:avLst/>
                      </a:prstGeom>
                    </p:spPr>
                  </p:pic>
                </p:oleObj>
              </mc:Fallback>
            </mc:AlternateContent>
          </a:graphicData>
        </a:graphic>
      </p:graphicFrame>
      <p:sp>
        <p:nvSpPr>
          <p:cNvPr id="2" name="文本框 1">
            <a:extLst>
              <a:ext uri="{FF2B5EF4-FFF2-40B4-BE49-F238E27FC236}">
                <a16:creationId xmlns:a16="http://schemas.microsoft.com/office/drawing/2014/main" id="{DDAF7FD3-DFEA-4173-93EA-3885C897508F}"/>
              </a:ext>
            </a:extLst>
          </p:cNvPr>
          <p:cNvSpPr txBox="1"/>
          <p:nvPr/>
        </p:nvSpPr>
        <p:spPr>
          <a:xfrm>
            <a:off x="1237775" y="3268781"/>
            <a:ext cx="6586579" cy="369332"/>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latin typeface="MiSans" panose="02010600030101010101" charset="-122"/>
                <a:ea typeface="MiSans" panose="02010600030101010101" charset="-122"/>
                <a:cs typeface="MiSans" panose="02010600030101010101" charset="-122"/>
              </a:rPr>
              <a:t>现有的单线程验证工具：</a:t>
            </a:r>
            <a:r>
              <a:rPr lang="en-US" altLang="zh-CN" dirty="0">
                <a:latin typeface="MiSans" panose="02010600030101010101" charset="-122"/>
                <a:ea typeface="MiSans" panose="02010600030101010101" charset="-122"/>
                <a:cs typeface="MiSans" panose="02010600030101010101" charset="-122"/>
              </a:rPr>
              <a:t>CBMC, ESBMC</a:t>
            </a:r>
            <a:endParaRPr lang="zh-CN" altLang="en-US" dirty="0">
              <a:latin typeface="MiSans" panose="02010600030101010101" charset="-122"/>
              <a:ea typeface="MiSans" panose="02010600030101010101" charset="-122"/>
              <a:cs typeface="MiSans" panose="02010600030101010101" charset="-122"/>
            </a:endParaRPr>
          </a:p>
        </p:txBody>
      </p:sp>
    </p:spTree>
    <p:extLst>
      <p:ext uri="{BB962C8B-B14F-4D97-AF65-F5344CB8AC3E}">
        <p14:creationId xmlns:p14="http://schemas.microsoft.com/office/powerpoint/2010/main" val="771029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FE0C25E7-E231-4EED-AC1E-0C8A20FA415E}"/>
              </a:ext>
            </a:extLst>
          </p:cNvPr>
          <p:cNvPicPr>
            <a:picLocks noChangeAspect="1"/>
          </p:cNvPicPr>
          <p:nvPr/>
        </p:nvPicPr>
        <p:blipFill>
          <a:blip r:embed="rId3"/>
          <a:stretch>
            <a:fillRect/>
          </a:stretch>
        </p:blipFill>
        <p:spPr>
          <a:xfrm>
            <a:off x="680281" y="975970"/>
            <a:ext cx="10831437" cy="4906060"/>
          </a:xfrm>
          <a:prstGeom prst="rect">
            <a:avLst/>
          </a:prstGeom>
        </p:spPr>
      </p:pic>
    </p:spTree>
    <p:extLst>
      <p:ext uri="{BB962C8B-B14F-4D97-AF65-F5344CB8AC3E}">
        <p14:creationId xmlns:p14="http://schemas.microsoft.com/office/powerpoint/2010/main" val="707581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bg>
      <p:bgPr>
        <a:solidFill>
          <a:srgbClr val="F2F2F2"/>
        </a:solidFill>
        <a:effectLst/>
      </p:bgPr>
    </p:bg>
    <p:spTree>
      <p:nvGrpSpPr>
        <p:cNvPr id="1" name=""/>
        <p:cNvGrpSpPr/>
        <p:nvPr/>
      </p:nvGrpSpPr>
      <p:grpSpPr>
        <a:xfrm>
          <a:off x="0" y="0"/>
          <a:ext cx="0" cy="0"/>
          <a:chOff x="0" y="0"/>
          <a:chExt cx="0" cy="0"/>
        </a:xfrm>
      </p:grpSpPr>
      <p:sp>
        <p:nvSpPr>
          <p:cNvPr id="3" name="Shape 0"/>
          <p:cNvSpPr/>
          <p:nvPr/>
        </p:nvSpPr>
        <p:spPr>
          <a:xfrm flipH="1">
            <a:off x="1055159" y="5829300"/>
            <a:ext cx="5040841" cy="0"/>
          </a:xfrm>
          <a:prstGeom prst="line">
            <a:avLst/>
          </a:prstGeom>
          <a:noFill/>
          <a:ln w="3175">
            <a:solidFill>
              <a:srgbClr val="000000"/>
            </a:solidFill>
            <a:prstDash val="solid"/>
            <a:headEnd type="none"/>
            <a:tailEnd type="none"/>
          </a:ln>
        </p:spPr>
      </p:sp>
      <p:sp>
        <p:nvSpPr>
          <p:cNvPr id="4" name="Shape 1"/>
          <p:cNvSpPr/>
          <p:nvPr/>
        </p:nvSpPr>
        <p:spPr>
          <a:xfrm flipH="1">
            <a:off x="-283" y="1028700"/>
            <a:ext cx="10949305" cy="0"/>
          </a:xfrm>
          <a:prstGeom prst="line">
            <a:avLst/>
          </a:prstGeom>
          <a:noFill/>
          <a:ln w="3175">
            <a:solidFill>
              <a:srgbClr val="000000"/>
            </a:solidFill>
            <a:prstDash val="solid"/>
            <a:headEnd type="none"/>
            <a:tailEnd type="none"/>
          </a:ln>
        </p:spPr>
      </p:sp>
      <p:sp>
        <p:nvSpPr>
          <p:cNvPr id="5" name="Shape 2"/>
          <p:cNvSpPr/>
          <p:nvPr/>
        </p:nvSpPr>
        <p:spPr>
          <a:xfrm>
            <a:off x="595599" y="1218441"/>
            <a:ext cx="266740" cy="266740"/>
          </a:xfrm>
          <a:prstGeom prst="rect">
            <a:avLst/>
          </a:prstGeom>
          <a:solidFill>
            <a:srgbClr val="000000"/>
          </a:solidFill>
          <a:ln/>
        </p:spPr>
      </p:sp>
      <p:sp>
        <p:nvSpPr>
          <p:cNvPr id="6" name="Text 3"/>
          <p:cNvSpPr/>
          <p:nvPr/>
        </p:nvSpPr>
        <p:spPr>
          <a:xfrm>
            <a:off x="595599" y="1218441"/>
            <a:ext cx="266740" cy="266740"/>
          </a:xfrm>
          <a:prstGeom prst="rect">
            <a:avLst/>
          </a:prstGeom>
          <a:noFill/>
          <a:ln/>
        </p:spPr>
        <p:txBody>
          <a:bodyPr wrap="square" lIns="46863" tIns="90043" rIns="90043" bIns="46863" rtlCol="0" anchor="ctr"/>
          <a:lstStyle/>
          <a:p>
            <a:pPr>
              <a:lnSpc>
                <a:spcPct val="100000"/>
              </a:lnSpc>
            </a:pPr>
            <a:endParaRPr lang="en-US" sz="1600" dirty="0"/>
          </a:p>
        </p:txBody>
      </p:sp>
      <p:sp>
        <p:nvSpPr>
          <p:cNvPr id="7" name="Text 4"/>
          <p:cNvSpPr/>
          <p:nvPr/>
        </p:nvSpPr>
        <p:spPr>
          <a:xfrm>
            <a:off x="947091" y="1106811"/>
            <a:ext cx="5080635" cy="608965"/>
          </a:xfrm>
          <a:prstGeom prst="rect">
            <a:avLst/>
          </a:prstGeom>
          <a:noFill/>
          <a:ln/>
        </p:spPr>
        <p:txBody>
          <a:bodyPr wrap="square" lIns="90043" tIns="46863" rIns="90043" bIns="46863" rtlCol="0" anchor="t"/>
          <a:lstStyle/>
          <a:p>
            <a:pPr>
              <a:lnSpc>
                <a:spcPct val="120000"/>
              </a:lnSpc>
            </a:pPr>
            <a:r>
              <a:rPr lang="en-US" sz="2800" b="1" dirty="0">
                <a:solidFill>
                  <a:srgbClr val="262626"/>
                </a:solidFill>
                <a:latin typeface="MiSans" pitchFamily="34" charset="0"/>
                <a:ea typeface="MiSans" pitchFamily="34" charset="-122"/>
                <a:cs typeface="MiSans" pitchFamily="34" charset="-120"/>
              </a:rPr>
              <a:t>核心挑战：并发程序的复杂性</a:t>
            </a:r>
            <a:endParaRPr lang="en-US" sz="1600" dirty="0"/>
          </a:p>
        </p:txBody>
      </p:sp>
      <p:sp>
        <p:nvSpPr>
          <p:cNvPr id="8" name="Text 5"/>
          <p:cNvSpPr/>
          <p:nvPr/>
        </p:nvSpPr>
        <p:spPr>
          <a:xfrm>
            <a:off x="3251200" y="5847715"/>
            <a:ext cx="4064000" cy="368300"/>
          </a:xfrm>
          <a:prstGeom prst="rect">
            <a:avLst/>
          </a:prstGeom>
          <a:noFill/>
          <a:ln/>
        </p:spPr>
        <p:txBody>
          <a:bodyPr wrap="square" lIns="91440" tIns="45720" rIns="91440" bIns="45720" rtlCol="0" anchor="t"/>
          <a:lstStyle/>
          <a:p>
            <a:pPr>
              <a:lnSpc>
                <a:spcPct val="100000"/>
              </a:lnSpc>
            </a:pPr>
            <a:r>
              <a:rPr lang="en-US" sz="1800" dirty="0">
                <a:solidFill>
                  <a:srgbClr val="000000"/>
                </a:solidFill>
                <a:latin typeface="Open Sans" pitchFamily="34" charset="0"/>
                <a:ea typeface="Open Sans" pitchFamily="34" charset="-122"/>
                <a:cs typeface="Open Sans" pitchFamily="34" charset="-120"/>
              </a:rPr>
              <a:t> </a:t>
            </a:r>
            <a:endParaRPr lang="en-US" sz="1600" dirty="0"/>
          </a:p>
        </p:txBody>
      </p:sp>
      <p:sp>
        <p:nvSpPr>
          <p:cNvPr id="9" name="Text 6"/>
          <p:cNvSpPr/>
          <p:nvPr/>
        </p:nvSpPr>
        <p:spPr>
          <a:xfrm>
            <a:off x="993850" y="1715776"/>
            <a:ext cx="4358640" cy="534035"/>
          </a:xfrm>
          <a:prstGeom prst="rect">
            <a:avLst/>
          </a:prstGeom>
          <a:noFill/>
          <a:ln/>
        </p:spPr>
        <p:txBody>
          <a:bodyPr wrap="square" lIns="91440" tIns="45720" rIns="91440" bIns="45720" rtlCol="0" anchor="ctr"/>
          <a:lstStyle/>
          <a:p>
            <a:pPr marL="342900" indent="-342900">
              <a:lnSpc>
                <a:spcPct val="120000"/>
              </a:lnSpc>
              <a:buFont typeface="Wingdings" panose="05000000000000000000" pitchFamily="2" charset="2"/>
              <a:buChar char="Ø"/>
            </a:pPr>
            <a:r>
              <a:rPr lang="en-US" sz="2400" dirty="0">
                <a:solidFill>
                  <a:srgbClr val="262626"/>
                </a:solidFill>
                <a:latin typeface="MiSans" pitchFamily="34" charset="0"/>
                <a:ea typeface="MiSans" pitchFamily="34" charset="-122"/>
                <a:cs typeface="MiSans" pitchFamily="34" charset="-120"/>
              </a:rPr>
              <a:t>状态空间爆炸</a:t>
            </a:r>
            <a:endParaRPr lang="en-US" sz="1600" dirty="0"/>
          </a:p>
        </p:txBody>
      </p:sp>
      <p:sp>
        <p:nvSpPr>
          <p:cNvPr id="10" name="Text 7"/>
          <p:cNvSpPr/>
          <p:nvPr/>
        </p:nvSpPr>
        <p:spPr>
          <a:xfrm>
            <a:off x="1123591" y="2299349"/>
            <a:ext cx="9272514" cy="1157258"/>
          </a:xfrm>
          <a:prstGeom prst="rect">
            <a:avLst/>
          </a:prstGeom>
          <a:noFill/>
          <a:ln/>
        </p:spPr>
        <p:txBody>
          <a:bodyPr wrap="square" lIns="91440" tIns="45720" rIns="91440" bIns="45720" rtlCol="0" anchor="t"/>
          <a:lstStyle/>
          <a:p>
            <a:pPr>
              <a:lnSpc>
                <a:spcPct val="130000"/>
              </a:lnSpc>
            </a:pPr>
            <a:r>
              <a:rPr lang="en-US" sz="2000" dirty="0">
                <a:solidFill>
                  <a:srgbClr val="262626"/>
                </a:solidFill>
                <a:latin typeface="MiSans" pitchFamily="34" charset="0"/>
                <a:ea typeface="MiSans" pitchFamily="34" charset="-122"/>
                <a:cs typeface="MiSans" pitchFamily="34" charset="-120"/>
              </a:rPr>
              <a:t>并发程序的执行路径</a:t>
            </a:r>
            <a:r>
              <a:rPr lang="zh-CN" altLang="en-US" sz="2000" dirty="0">
                <a:solidFill>
                  <a:srgbClr val="262626"/>
                </a:solidFill>
                <a:latin typeface="MiSans" pitchFamily="34" charset="0"/>
                <a:ea typeface="MiSans" pitchFamily="34" charset="-122"/>
                <a:cs typeface="MiSans" pitchFamily="34" charset="-120"/>
              </a:rPr>
              <a:t>具有不确定性，路径数量</a:t>
            </a:r>
            <a:r>
              <a:rPr lang="en-US" sz="2000" dirty="0">
                <a:solidFill>
                  <a:srgbClr val="262626"/>
                </a:solidFill>
                <a:latin typeface="MiSans" pitchFamily="34" charset="0"/>
                <a:ea typeface="MiSans" pitchFamily="34" charset="-122"/>
                <a:cs typeface="MiSans" pitchFamily="34" charset="-120"/>
              </a:rPr>
              <a:t>呈指数级增长，两个各100行的线程交错顺序可达天文数字 (C(200,100)) </a:t>
            </a:r>
            <a:r>
              <a:rPr lang="en-US" sz="2000" dirty="0" err="1">
                <a:solidFill>
                  <a:srgbClr val="262626"/>
                </a:solidFill>
                <a:latin typeface="MiSans" pitchFamily="34" charset="0"/>
                <a:ea typeface="MiSans" pitchFamily="34" charset="-122"/>
                <a:cs typeface="MiSans" pitchFamily="34" charset="-120"/>
              </a:rPr>
              <a:t>传统测试只能覆盖极小部分</a:t>
            </a:r>
            <a:r>
              <a:rPr lang="en-US" sz="2000" dirty="0">
                <a:solidFill>
                  <a:srgbClr val="262626"/>
                </a:solidFill>
                <a:latin typeface="MiSans" pitchFamily="34" charset="0"/>
                <a:ea typeface="MiSans" pitchFamily="34" charset="-122"/>
                <a:cs typeface="MiSans" pitchFamily="34" charset="-120"/>
              </a:rPr>
              <a:t>。</a:t>
            </a:r>
            <a:endParaRPr lang="en-US" sz="2400" dirty="0"/>
          </a:p>
        </p:txBody>
      </p:sp>
      <p:sp>
        <p:nvSpPr>
          <p:cNvPr id="11" name="Text 8"/>
          <p:cNvSpPr/>
          <p:nvPr/>
        </p:nvSpPr>
        <p:spPr>
          <a:xfrm>
            <a:off x="1082028" y="3685358"/>
            <a:ext cx="3690620" cy="461645"/>
          </a:xfrm>
          <a:prstGeom prst="rect">
            <a:avLst/>
          </a:prstGeom>
          <a:noFill/>
          <a:ln/>
        </p:spPr>
        <p:txBody>
          <a:bodyPr wrap="square" lIns="90043" tIns="46863" rIns="90043" bIns="46863" rtlCol="0" anchor="ctr"/>
          <a:lstStyle/>
          <a:p>
            <a:pPr marL="342900" indent="-342900">
              <a:lnSpc>
                <a:spcPct val="120000"/>
              </a:lnSpc>
              <a:buFont typeface="Wingdings" panose="05000000000000000000" pitchFamily="2" charset="2"/>
              <a:buChar char="Ø"/>
            </a:pPr>
            <a:r>
              <a:rPr lang="en-US" sz="2400" dirty="0">
                <a:solidFill>
                  <a:srgbClr val="262626"/>
                </a:solidFill>
                <a:latin typeface="MiSans" pitchFamily="34" charset="0"/>
                <a:ea typeface="MiSans" pitchFamily="34" charset="-122"/>
                <a:cs typeface="MiSans" pitchFamily="34" charset="-120"/>
              </a:rPr>
              <a:t>Bug难以复现</a:t>
            </a:r>
            <a:endParaRPr lang="en-US" dirty="0"/>
          </a:p>
        </p:txBody>
      </p:sp>
      <p:sp>
        <p:nvSpPr>
          <p:cNvPr id="12" name="Text 9"/>
          <p:cNvSpPr/>
          <p:nvPr/>
        </p:nvSpPr>
        <p:spPr>
          <a:xfrm>
            <a:off x="1123591" y="4334338"/>
            <a:ext cx="7895717" cy="1157258"/>
          </a:xfrm>
          <a:prstGeom prst="rect">
            <a:avLst/>
          </a:prstGeom>
          <a:noFill/>
          <a:ln/>
        </p:spPr>
        <p:txBody>
          <a:bodyPr wrap="square" lIns="90043" tIns="46863" rIns="90043" bIns="46863" rtlCol="0" anchor="t"/>
          <a:lstStyle/>
          <a:p>
            <a:pPr algn="just">
              <a:lnSpc>
                <a:spcPct val="130000"/>
              </a:lnSpc>
            </a:pPr>
            <a:r>
              <a:rPr lang="en-US" sz="2000" dirty="0">
                <a:solidFill>
                  <a:srgbClr val="262626"/>
                </a:solidFill>
                <a:latin typeface="MiSans" pitchFamily="34" charset="0"/>
                <a:ea typeface="MiSans" pitchFamily="34" charset="-122"/>
                <a:cs typeface="MiSans" pitchFamily="34" charset="-120"/>
              </a:rPr>
              <a:t>数据竞争、死锁等并发Bug常隐藏于未被测试的特定调度中，测试难以穷尽，形式化验证成为必要手段</a:t>
            </a:r>
            <a:r>
              <a:rPr lang="en-US" sz="1400" dirty="0">
                <a:solidFill>
                  <a:srgbClr val="262626"/>
                </a:solidFill>
                <a:latin typeface="MiSans" pitchFamily="34" charset="0"/>
                <a:ea typeface="MiSans" pitchFamily="34" charset="-122"/>
                <a:cs typeface="MiSans" pitchFamily="34" charset="-120"/>
              </a:rPr>
              <a:t>。</a:t>
            </a:r>
            <a:endParaRPr lang="en-US" sz="1600" dirty="0"/>
          </a:p>
        </p:txBody>
      </p:sp>
      <p:graphicFrame>
        <p:nvGraphicFramePr>
          <p:cNvPr id="14" name="对象 13">
            <a:extLst>
              <a:ext uri="{FF2B5EF4-FFF2-40B4-BE49-F238E27FC236}">
                <a16:creationId xmlns:a16="http://schemas.microsoft.com/office/drawing/2014/main" id="{A3CB6160-EB54-49F5-ADE5-3990D47AE6FC}"/>
              </a:ext>
            </a:extLst>
          </p:cNvPr>
          <p:cNvGraphicFramePr>
            <a:graphicFrameLocks noChangeAspect="1"/>
          </p:cNvGraphicFramePr>
          <p:nvPr>
            <p:extLst>
              <p:ext uri="{D42A27DB-BD31-4B8C-83A1-F6EECF244321}">
                <p14:modId xmlns:p14="http://schemas.microsoft.com/office/powerpoint/2010/main" val="2238732759"/>
              </p:ext>
            </p:extLst>
          </p:nvPr>
        </p:nvGraphicFramePr>
        <p:xfrm>
          <a:off x="4610100" y="2743200"/>
          <a:ext cx="914400" cy="198438"/>
        </p:xfrm>
        <a:graphic>
          <a:graphicData uri="http://schemas.openxmlformats.org/presentationml/2006/ole">
            <mc:AlternateContent xmlns:mc="http://schemas.openxmlformats.org/markup-compatibility/2006">
              <mc:Choice xmlns:v="urn:schemas-microsoft-com:vml" Requires="v">
                <p:oleObj spid="_x0000_s1048" name="Equation" r:id="rId4" imgW="914400" imgH="198720" progId="Equation.DSMT4">
                  <p:embed/>
                </p:oleObj>
              </mc:Choice>
              <mc:Fallback>
                <p:oleObj name="Equation" r:id="rId4" imgW="914400" imgH="198720" progId="Equation.DSMT4">
                  <p:embed/>
                  <p:pic>
                    <p:nvPicPr>
                      <p:cNvPr id="0" name=""/>
                      <p:cNvPicPr/>
                      <p:nvPr/>
                    </p:nvPicPr>
                    <p:blipFill>
                      <a:blip r:embed="rId5"/>
                      <a:stretch>
                        <a:fillRect/>
                      </a:stretch>
                    </p:blipFill>
                    <p:spPr>
                      <a:xfrm>
                        <a:off x="4610100" y="2743200"/>
                        <a:ext cx="914400" cy="198438"/>
                      </a:xfrm>
                      <a:prstGeom prst="rect">
                        <a:avLst/>
                      </a:prstGeom>
                    </p:spPr>
                  </p:pic>
                </p:oleObj>
              </mc:Fallback>
            </mc:AlternateContent>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bg>
      <p:bgPr>
        <a:solidFill>
          <a:srgbClr val="F2F2F2"/>
        </a:solidFill>
        <a:effectLst/>
      </p:bgPr>
    </p:bg>
    <p:spTree>
      <p:nvGrpSpPr>
        <p:cNvPr id="1" name=""/>
        <p:cNvGrpSpPr/>
        <p:nvPr/>
      </p:nvGrpSpPr>
      <p:grpSpPr>
        <a:xfrm>
          <a:off x="0" y="0"/>
          <a:ext cx="0" cy="0"/>
          <a:chOff x="0" y="0"/>
          <a:chExt cx="0" cy="0"/>
        </a:xfrm>
      </p:grpSpPr>
      <p:pic>
        <p:nvPicPr>
          <p:cNvPr id="2" name="Image 0" descr="https://kimi-img.moonshot.cn/pub/slides/slides_tmpl/image/25-10-13-14:17:29-d3m9iu8s8jdo4os5et40.png"/>
          <p:cNvPicPr>
            <a:picLocks noChangeAspect="1"/>
          </p:cNvPicPr>
          <p:nvPr/>
        </p:nvPicPr>
        <p:blipFill>
          <a:blip r:embed="rId3"/>
          <a:stretch>
            <a:fillRect/>
          </a:stretch>
        </p:blipFill>
        <p:spPr>
          <a:xfrm>
            <a:off x="0" y="581140"/>
            <a:ext cx="12192000" cy="5861050"/>
          </a:xfrm>
          <a:prstGeom prst="rect">
            <a:avLst/>
          </a:prstGeom>
        </p:spPr>
      </p:pic>
      <p:sp>
        <p:nvSpPr>
          <p:cNvPr id="3" name="Text 0"/>
          <p:cNvSpPr/>
          <p:nvPr/>
        </p:nvSpPr>
        <p:spPr>
          <a:xfrm>
            <a:off x="1161932" y="746754"/>
            <a:ext cx="6792595" cy="578813"/>
          </a:xfrm>
          <a:prstGeom prst="rect">
            <a:avLst/>
          </a:prstGeom>
          <a:noFill/>
          <a:ln/>
        </p:spPr>
        <p:txBody>
          <a:bodyPr wrap="square" lIns="0" tIns="0" rIns="0" bIns="0" rtlCol="0" anchor="t">
            <a:spAutoFit/>
          </a:bodyPr>
          <a:lstStyle/>
          <a:p>
            <a:pPr>
              <a:lnSpc>
                <a:spcPct val="150000"/>
              </a:lnSpc>
            </a:pPr>
            <a:r>
              <a:rPr lang="en-US" altLang="zh-CN" sz="2800" b="1" dirty="0">
                <a:solidFill>
                  <a:srgbClr val="3B3838"/>
                </a:solidFill>
                <a:latin typeface="MiSans" pitchFamily="34" charset="0"/>
                <a:ea typeface="MiSans" pitchFamily="34" charset="-122"/>
                <a:cs typeface="MiSans" pitchFamily="34" charset="-120"/>
              </a:rPr>
              <a:t>Lazy-</a:t>
            </a:r>
            <a:r>
              <a:rPr lang="en-US" altLang="zh-CN" sz="2800" b="1" dirty="0" err="1">
                <a:solidFill>
                  <a:srgbClr val="3B3838"/>
                </a:solidFill>
                <a:latin typeface="MiSans" pitchFamily="34" charset="0"/>
                <a:ea typeface="MiSans" pitchFamily="34" charset="-122"/>
                <a:cs typeface="MiSans" pitchFamily="34" charset="-120"/>
              </a:rPr>
              <a:t>Cseq</a:t>
            </a:r>
            <a:r>
              <a:rPr lang="zh-CN" altLang="en-US" sz="2800" b="1" dirty="0">
                <a:solidFill>
                  <a:srgbClr val="3B3838"/>
                </a:solidFill>
                <a:latin typeface="MiSans" pitchFamily="34" charset="0"/>
                <a:ea typeface="MiSans" pitchFamily="34" charset="-122"/>
                <a:cs typeface="MiSans" pitchFamily="34" charset="-120"/>
              </a:rPr>
              <a:t>的实现方法</a:t>
            </a:r>
            <a:r>
              <a:rPr lang="en-US" sz="2800" b="1" dirty="0">
                <a:solidFill>
                  <a:srgbClr val="3B3838"/>
                </a:solidFill>
                <a:latin typeface="MiSans" pitchFamily="34" charset="0"/>
                <a:ea typeface="MiSans" pitchFamily="34" charset="-122"/>
                <a:cs typeface="MiSans" pitchFamily="34" charset="-120"/>
              </a:rPr>
              <a:t>：串行化转换</a:t>
            </a:r>
            <a:endParaRPr lang="en-US" sz="1200" dirty="0"/>
          </a:p>
        </p:txBody>
      </p:sp>
      <p:sp>
        <p:nvSpPr>
          <p:cNvPr id="4" name="Shape 1"/>
          <p:cNvSpPr/>
          <p:nvPr/>
        </p:nvSpPr>
        <p:spPr>
          <a:xfrm>
            <a:off x="11222975" y="1059815"/>
            <a:ext cx="0" cy="5283835"/>
          </a:xfrm>
          <a:prstGeom prst="line">
            <a:avLst/>
          </a:prstGeom>
          <a:noFill/>
          <a:ln w="3175">
            <a:solidFill>
              <a:srgbClr val="000000"/>
            </a:solidFill>
            <a:prstDash val="solid"/>
            <a:headEnd type="none"/>
            <a:tailEnd type="none"/>
          </a:ln>
        </p:spPr>
      </p:sp>
      <p:sp>
        <p:nvSpPr>
          <p:cNvPr id="5" name="Shape 2"/>
          <p:cNvSpPr/>
          <p:nvPr/>
        </p:nvSpPr>
        <p:spPr>
          <a:xfrm flipH="1">
            <a:off x="1055159" y="5699705"/>
            <a:ext cx="4855497" cy="0"/>
          </a:xfrm>
          <a:prstGeom prst="line">
            <a:avLst/>
          </a:prstGeom>
          <a:noFill/>
          <a:ln w="3175">
            <a:solidFill>
              <a:srgbClr val="000000"/>
            </a:solidFill>
            <a:prstDash val="solid"/>
            <a:headEnd type="none"/>
            <a:tailEnd type="none"/>
          </a:ln>
        </p:spPr>
      </p:sp>
      <p:sp>
        <p:nvSpPr>
          <p:cNvPr id="6" name="Shape 3"/>
          <p:cNvSpPr/>
          <p:nvPr/>
        </p:nvSpPr>
        <p:spPr>
          <a:xfrm>
            <a:off x="4307841" y="3055159"/>
            <a:ext cx="0" cy="928914"/>
          </a:xfrm>
          <a:prstGeom prst="line">
            <a:avLst/>
          </a:prstGeom>
          <a:noFill/>
          <a:ln w="19050">
            <a:solidFill>
              <a:srgbClr val="D9D9D9"/>
            </a:solidFill>
            <a:prstDash val="solid"/>
            <a:headEnd type="none"/>
            <a:tailEnd type="none"/>
          </a:ln>
        </p:spPr>
      </p:sp>
      <p:sp>
        <p:nvSpPr>
          <p:cNvPr id="7" name="Shape 4"/>
          <p:cNvSpPr/>
          <p:nvPr/>
        </p:nvSpPr>
        <p:spPr>
          <a:xfrm>
            <a:off x="7787006" y="3055159"/>
            <a:ext cx="0" cy="928914"/>
          </a:xfrm>
          <a:prstGeom prst="line">
            <a:avLst/>
          </a:prstGeom>
          <a:noFill/>
          <a:ln w="19050">
            <a:solidFill>
              <a:srgbClr val="D9D9D9"/>
            </a:solidFill>
            <a:prstDash val="solid"/>
            <a:headEnd type="none"/>
            <a:tailEnd type="none"/>
          </a:ln>
        </p:spPr>
      </p:sp>
      <p:sp>
        <p:nvSpPr>
          <p:cNvPr id="8" name="Text 5"/>
          <p:cNvSpPr/>
          <p:nvPr/>
        </p:nvSpPr>
        <p:spPr>
          <a:xfrm>
            <a:off x="1080770" y="2218690"/>
            <a:ext cx="2853690" cy="831215"/>
          </a:xfrm>
          <a:prstGeom prst="rect">
            <a:avLst/>
          </a:prstGeom>
          <a:noFill/>
          <a:ln/>
        </p:spPr>
        <p:txBody>
          <a:bodyPr wrap="square" lIns="0" tIns="0" rIns="0" bIns="0" rtlCol="0" anchor="ctr"/>
          <a:lstStyle/>
          <a:p>
            <a:pPr algn="ctr">
              <a:lnSpc>
                <a:spcPct val="100000"/>
              </a:lnSpc>
            </a:pPr>
            <a:r>
              <a:rPr lang="en-US" sz="2000" dirty="0">
                <a:solidFill>
                  <a:srgbClr val="262626"/>
                </a:solidFill>
                <a:latin typeface="MiSans" pitchFamily="34" charset="0"/>
                <a:ea typeface="MiSans" pitchFamily="34" charset="-122"/>
                <a:cs typeface="MiSans" pitchFamily="34" charset="-120"/>
              </a:rPr>
              <a:t>源码到源码转换器</a:t>
            </a:r>
            <a:endParaRPr lang="en-US" sz="1600" dirty="0"/>
          </a:p>
        </p:txBody>
      </p:sp>
      <p:sp>
        <p:nvSpPr>
          <p:cNvPr id="9" name="Text 6"/>
          <p:cNvSpPr/>
          <p:nvPr/>
        </p:nvSpPr>
        <p:spPr>
          <a:xfrm>
            <a:off x="1080770" y="3023235"/>
            <a:ext cx="2853055" cy="2515870"/>
          </a:xfrm>
          <a:prstGeom prst="rect">
            <a:avLst/>
          </a:prstGeom>
          <a:noFill/>
          <a:ln/>
        </p:spPr>
        <p:txBody>
          <a:bodyPr wrap="square" lIns="0" tIns="0" rIns="0" bIns="0" rtlCol="0" anchor="t"/>
          <a:lstStyle/>
          <a:p>
            <a:pPr algn="just">
              <a:lnSpc>
                <a:spcPct val="150000"/>
              </a:lnSpc>
            </a:pPr>
            <a:r>
              <a:rPr lang="en-US" sz="1600" dirty="0" err="1">
                <a:solidFill>
                  <a:srgbClr val="262626"/>
                </a:solidFill>
                <a:latin typeface="MiSans" pitchFamily="34" charset="0"/>
                <a:ea typeface="MiSans" pitchFamily="34" charset="-122"/>
                <a:cs typeface="MiSans" pitchFamily="34" charset="-120"/>
              </a:rPr>
              <a:t>L</a:t>
            </a:r>
            <a:r>
              <a:rPr lang="en-US" altLang="zh-CN" sz="1600" dirty="0" err="1">
                <a:solidFill>
                  <a:srgbClr val="262626"/>
                </a:solidFill>
                <a:latin typeface="MiSans" pitchFamily="34" charset="0"/>
                <a:ea typeface="MiSans" pitchFamily="34" charset="-122"/>
                <a:cs typeface="MiSans" pitchFamily="34" charset="-120"/>
              </a:rPr>
              <a:t>azy-</a:t>
            </a:r>
            <a:r>
              <a:rPr lang="en-US" sz="1600" dirty="0" err="1">
                <a:solidFill>
                  <a:srgbClr val="262626"/>
                </a:solidFill>
                <a:latin typeface="MiSans" pitchFamily="34" charset="0"/>
                <a:ea typeface="MiSans" pitchFamily="34" charset="-122"/>
                <a:cs typeface="MiSans" pitchFamily="34" charset="-120"/>
              </a:rPr>
              <a:t>CSeq将并发C程序转换为逻辑等价的顺序程序，不修改语义，仅改变执行模型</a:t>
            </a:r>
            <a:r>
              <a:rPr lang="en-US" sz="1600" dirty="0">
                <a:solidFill>
                  <a:srgbClr val="262626"/>
                </a:solidFill>
                <a:latin typeface="MiSans" pitchFamily="34" charset="0"/>
                <a:ea typeface="MiSans" pitchFamily="34" charset="-122"/>
                <a:cs typeface="MiSans" pitchFamily="34" charset="-120"/>
              </a:rPr>
              <a:t>。</a:t>
            </a:r>
            <a:endParaRPr lang="en-US" dirty="0"/>
          </a:p>
        </p:txBody>
      </p:sp>
      <p:sp>
        <p:nvSpPr>
          <p:cNvPr id="10" name="Text 7"/>
          <p:cNvSpPr/>
          <p:nvPr/>
        </p:nvSpPr>
        <p:spPr>
          <a:xfrm>
            <a:off x="4608830" y="1667510"/>
            <a:ext cx="2853690" cy="831215"/>
          </a:xfrm>
          <a:prstGeom prst="rect">
            <a:avLst/>
          </a:prstGeom>
          <a:noFill/>
          <a:ln/>
        </p:spPr>
        <p:txBody>
          <a:bodyPr wrap="square" lIns="0" tIns="0" rIns="0" bIns="0" rtlCol="0" anchor="ctr"/>
          <a:lstStyle/>
          <a:p>
            <a:pPr algn="ctr">
              <a:lnSpc>
                <a:spcPct val="100000"/>
              </a:lnSpc>
            </a:pPr>
            <a:r>
              <a:rPr lang="en-US" sz="2000" dirty="0">
                <a:solidFill>
                  <a:srgbClr val="262626"/>
                </a:solidFill>
                <a:latin typeface="MiSans" pitchFamily="34" charset="0"/>
                <a:ea typeface="MiSans" pitchFamily="34" charset="-122"/>
                <a:cs typeface="MiSans" pitchFamily="34" charset="-120"/>
              </a:rPr>
              <a:t>非确定性模拟</a:t>
            </a:r>
            <a:endParaRPr lang="en-US" sz="1600" dirty="0"/>
          </a:p>
        </p:txBody>
      </p:sp>
      <p:sp>
        <p:nvSpPr>
          <p:cNvPr id="11" name="Text 8"/>
          <p:cNvSpPr/>
          <p:nvPr/>
        </p:nvSpPr>
        <p:spPr>
          <a:xfrm>
            <a:off x="4608830" y="2463800"/>
            <a:ext cx="2853055" cy="2515870"/>
          </a:xfrm>
          <a:prstGeom prst="rect">
            <a:avLst/>
          </a:prstGeom>
          <a:noFill/>
          <a:ln/>
        </p:spPr>
        <p:txBody>
          <a:bodyPr wrap="square" lIns="0" tIns="0" rIns="0" bIns="0" rtlCol="0" anchor="t"/>
          <a:lstStyle/>
          <a:p>
            <a:pPr algn="just">
              <a:lnSpc>
                <a:spcPct val="150000"/>
              </a:lnSpc>
            </a:pPr>
            <a:r>
              <a:rPr lang="en-US" sz="1600" dirty="0">
                <a:solidFill>
                  <a:srgbClr val="262626"/>
                </a:solidFill>
                <a:latin typeface="MiSans" pitchFamily="34" charset="0"/>
                <a:ea typeface="MiSans" pitchFamily="34" charset="-122"/>
                <a:cs typeface="MiSans" pitchFamily="34" charset="-120"/>
              </a:rPr>
              <a:t>生成代码插入if(*)</a:t>
            </a:r>
            <a:r>
              <a:rPr lang="en-US" sz="1600" dirty="0" err="1">
                <a:solidFill>
                  <a:srgbClr val="262626"/>
                </a:solidFill>
                <a:latin typeface="MiSans" pitchFamily="34" charset="0"/>
                <a:ea typeface="MiSans" pitchFamily="34" charset="-122"/>
                <a:cs typeface="MiSans" pitchFamily="34" charset="-120"/>
              </a:rPr>
              <a:t>等非确定性语句</a:t>
            </a:r>
            <a:r>
              <a:rPr lang="en-US" sz="1600" dirty="0">
                <a:solidFill>
                  <a:srgbClr val="262626"/>
                </a:solidFill>
                <a:latin typeface="MiSans" pitchFamily="34" charset="0"/>
                <a:ea typeface="MiSans" pitchFamily="34" charset="-122"/>
                <a:cs typeface="MiSans" pitchFamily="34" charset="-120"/>
              </a:rPr>
              <a:t>，</a:t>
            </a:r>
            <a:r>
              <a:rPr lang="zh-CN" altLang="en-US" sz="1600" dirty="0">
                <a:solidFill>
                  <a:srgbClr val="262626"/>
                </a:solidFill>
                <a:latin typeface="MiSans" pitchFamily="34" charset="0"/>
                <a:ea typeface="MiSans" pitchFamily="34" charset="-122"/>
                <a:cs typeface="MiSans" pitchFamily="34" charset="-120"/>
              </a:rPr>
              <a:t>用顺序程序</a:t>
            </a:r>
            <a:r>
              <a:rPr lang="en-US" sz="1600" dirty="0" err="1">
                <a:solidFill>
                  <a:srgbClr val="262626"/>
                </a:solidFill>
                <a:latin typeface="MiSans" pitchFamily="34" charset="0"/>
                <a:ea typeface="MiSans" pitchFamily="34" charset="-122"/>
                <a:cs typeface="MiSans" pitchFamily="34" charset="-120"/>
              </a:rPr>
              <a:t>模拟</a:t>
            </a:r>
            <a:r>
              <a:rPr lang="zh-CN" altLang="en-US" sz="1600" dirty="0">
                <a:solidFill>
                  <a:srgbClr val="262626"/>
                </a:solidFill>
                <a:latin typeface="MiSans" pitchFamily="34" charset="0"/>
                <a:ea typeface="MiSans" pitchFamily="34" charset="-122"/>
                <a:cs typeface="MiSans" pitchFamily="34" charset="-120"/>
              </a:rPr>
              <a:t>并行程序</a:t>
            </a:r>
            <a:r>
              <a:rPr lang="en-US" sz="1600" dirty="0" err="1">
                <a:solidFill>
                  <a:srgbClr val="262626"/>
                </a:solidFill>
                <a:latin typeface="MiSans" pitchFamily="34" charset="0"/>
                <a:ea typeface="MiSans" pitchFamily="34" charset="-122"/>
                <a:cs typeface="MiSans" pitchFamily="34" charset="-120"/>
              </a:rPr>
              <a:t>可能的线程调度与上下文切换</a:t>
            </a:r>
            <a:r>
              <a:rPr lang="en-US" sz="1600" dirty="0">
                <a:solidFill>
                  <a:srgbClr val="262626"/>
                </a:solidFill>
                <a:latin typeface="MiSans" pitchFamily="34" charset="0"/>
                <a:ea typeface="MiSans" pitchFamily="34" charset="-122"/>
                <a:cs typeface="MiSans" pitchFamily="34" charset="-120"/>
              </a:rPr>
              <a:t>。</a:t>
            </a:r>
            <a:endParaRPr lang="en-US" dirty="0"/>
          </a:p>
        </p:txBody>
      </p:sp>
      <p:sp>
        <p:nvSpPr>
          <p:cNvPr id="12" name="Text 9"/>
          <p:cNvSpPr/>
          <p:nvPr/>
        </p:nvSpPr>
        <p:spPr>
          <a:xfrm>
            <a:off x="8078470" y="2350770"/>
            <a:ext cx="2853690" cy="831215"/>
          </a:xfrm>
          <a:prstGeom prst="rect">
            <a:avLst/>
          </a:prstGeom>
          <a:noFill/>
          <a:ln/>
        </p:spPr>
        <p:txBody>
          <a:bodyPr wrap="square" lIns="0" tIns="0" rIns="0" bIns="0" rtlCol="0" anchor="ctr"/>
          <a:lstStyle/>
          <a:p>
            <a:pPr algn="ctr">
              <a:lnSpc>
                <a:spcPct val="100000"/>
              </a:lnSpc>
            </a:pPr>
            <a:r>
              <a:rPr lang="en-US" sz="2000" dirty="0">
                <a:solidFill>
                  <a:srgbClr val="262626"/>
                </a:solidFill>
                <a:latin typeface="MiSans" pitchFamily="34" charset="0"/>
                <a:ea typeface="MiSans" pitchFamily="34" charset="-122"/>
                <a:cs typeface="MiSans" pitchFamily="34" charset="-120"/>
              </a:rPr>
              <a:t>路径覆盖完整</a:t>
            </a:r>
            <a:endParaRPr lang="en-US" sz="1600" dirty="0"/>
          </a:p>
        </p:txBody>
      </p:sp>
      <p:sp>
        <p:nvSpPr>
          <p:cNvPr id="13" name="Text 10"/>
          <p:cNvSpPr/>
          <p:nvPr/>
        </p:nvSpPr>
        <p:spPr>
          <a:xfrm>
            <a:off x="8078470" y="3155315"/>
            <a:ext cx="2853055" cy="2515870"/>
          </a:xfrm>
          <a:prstGeom prst="rect">
            <a:avLst/>
          </a:prstGeom>
          <a:noFill/>
          <a:ln/>
        </p:spPr>
        <p:txBody>
          <a:bodyPr wrap="square" lIns="0" tIns="0" rIns="0" bIns="0" rtlCol="0" anchor="t"/>
          <a:lstStyle/>
          <a:p>
            <a:pPr algn="just">
              <a:lnSpc>
                <a:spcPct val="150000"/>
              </a:lnSpc>
            </a:pPr>
            <a:r>
              <a:rPr lang="en-US" sz="1600" dirty="0" err="1">
                <a:solidFill>
                  <a:srgbClr val="262626"/>
                </a:solidFill>
                <a:latin typeface="MiSans" pitchFamily="34" charset="0"/>
                <a:ea typeface="MiSans" pitchFamily="34" charset="-122"/>
                <a:cs typeface="MiSans" pitchFamily="34" charset="-120"/>
              </a:rPr>
              <a:t>通过串行化，Lazy-CSeq能在顺序程序中保留并发语义，实现对所有交错路径的形式化验证</a:t>
            </a:r>
            <a:r>
              <a:rPr lang="en-US" sz="1600" dirty="0">
                <a:solidFill>
                  <a:srgbClr val="262626"/>
                </a:solidFill>
                <a:latin typeface="MiSans" pitchFamily="34" charset="0"/>
                <a:ea typeface="MiSans" pitchFamily="34" charset="-122"/>
                <a:cs typeface="MiSans" pitchFamily="34" charset="-120"/>
              </a:rPr>
              <a:t>。</a:t>
            </a:r>
            <a:endParaRPr lang="en-US" dirty="0"/>
          </a:p>
        </p:txBody>
      </p:sp>
      <p:sp>
        <p:nvSpPr>
          <p:cNvPr id="14" name="Shape 2">
            <a:extLst>
              <a:ext uri="{FF2B5EF4-FFF2-40B4-BE49-F238E27FC236}">
                <a16:creationId xmlns:a16="http://schemas.microsoft.com/office/drawing/2014/main" id="{69E34538-57F1-414C-BDCC-9BDD9779EE76}"/>
              </a:ext>
            </a:extLst>
          </p:cNvPr>
          <p:cNvSpPr/>
          <p:nvPr/>
        </p:nvSpPr>
        <p:spPr>
          <a:xfrm>
            <a:off x="788419" y="951701"/>
            <a:ext cx="266740" cy="266740"/>
          </a:xfrm>
          <a:prstGeom prst="rect">
            <a:avLst/>
          </a:prstGeom>
          <a:solidFill>
            <a:srgbClr val="000000"/>
          </a:solid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2" name="Image 0" descr="https://kimi-img.moonshot.cn/pub/slides/slides_tmpl/image/25-10-13-14:17:29-d3m9iu8s8jdo4os5et40.png"/>
          <p:cNvPicPr>
            <a:picLocks noChangeAspect="1"/>
          </p:cNvPicPr>
          <p:nvPr/>
        </p:nvPicPr>
        <p:blipFill>
          <a:blip r:embed="rId3"/>
          <a:stretch>
            <a:fillRect/>
          </a:stretch>
        </p:blipFill>
        <p:spPr>
          <a:xfrm>
            <a:off x="0" y="349250"/>
            <a:ext cx="12192000" cy="6160135"/>
          </a:xfrm>
          <a:prstGeom prst="rect">
            <a:avLst/>
          </a:prstGeom>
        </p:spPr>
      </p:pic>
      <p:sp>
        <p:nvSpPr>
          <p:cNvPr id="4" name="Shape 0"/>
          <p:cNvSpPr/>
          <p:nvPr/>
        </p:nvSpPr>
        <p:spPr>
          <a:xfrm>
            <a:off x="11175998" y="5950797"/>
            <a:ext cx="296334" cy="296334"/>
          </a:xfrm>
          <a:prstGeom prst="rect">
            <a:avLst/>
          </a:prstGeom>
          <a:solidFill>
            <a:srgbClr val="F2F2F2"/>
          </a:solidFill>
          <a:ln/>
        </p:spPr>
      </p:sp>
      <p:sp>
        <p:nvSpPr>
          <p:cNvPr id="5" name="Text 1"/>
          <p:cNvSpPr/>
          <p:nvPr/>
        </p:nvSpPr>
        <p:spPr>
          <a:xfrm>
            <a:off x="11175998" y="5950797"/>
            <a:ext cx="296334" cy="296334"/>
          </a:xfrm>
          <a:prstGeom prst="rect">
            <a:avLst/>
          </a:prstGeom>
          <a:noFill/>
          <a:ln/>
        </p:spPr>
        <p:txBody>
          <a:bodyPr wrap="square" lIns="45720" tIns="9144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 name="Text 2"/>
          <p:cNvSpPr/>
          <p:nvPr/>
        </p:nvSpPr>
        <p:spPr>
          <a:xfrm>
            <a:off x="150661" y="521970"/>
            <a:ext cx="6798541" cy="578813"/>
          </a:xfrm>
          <a:prstGeom prst="rect">
            <a:avLst/>
          </a:prstGeom>
          <a:noFill/>
          <a:ln/>
        </p:spPr>
        <p:txBody>
          <a:bodyPr wrap="square" lIns="0" tIns="0" rIns="0" bIns="0" rtlCol="0" anchor="t">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实现方法</a:t>
            </a:r>
            <a:r>
              <a:rPr kumimoji="0" lang="en-US" sz="2800" b="1"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(二)：有界模型检测</a:t>
            </a:r>
            <a:endParaRPr kumimoji="0" lang="en-US" sz="12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0" name="文本框 19">
            <a:extLst>
              <a:ext uri="{FF2B5EF4-FFF2-40B4-BE49-F238E27FC236}">
                <a16:creationId xmlns:a16="http://schemas.microsoft.com/office/drawing/2014/main" id="{16FC163B-09D3-447C-95A5-59A711A377B6}"/>
              </a:ext>
            </a:extLst>
          </p:cNvPr>
          <p:cNvSpPr txBox="1"/>
          <p:nvPr/>
        </p:nvSpPr>
        <p:spPr>
          <a:xfrm>
            <a:off x="1002721" y="1633761"/>
            <a:ext cx="9964883" cy="1600438"/>
          </a:xfrm>
          <a:prstGeom prst="rect">
            <a:avLst/>
          </a:prstGeom>
          <a:noFill/>
        </p:spPr>
        <p:txBody>
          <a:bodyPr wrap="square" rtlCol="0">
            <a:spAutoFit/>
          </a:bodyPr>
          <a:lstStyle/>
          <a:p>
            <a:pPr marL="342900" indent="-342900">
              <a:buFont typeface="Wingdings" panose="05000000000000000000" pitchFamily="2" charset="2"/>
              <a:buChar char="Ø"/>
            </a:pPr>
            <a:r>
              <a:rPr lang="zh-CN" altLang="en-US" sz="2000" b="1" dirty="0">
                <a:latin typeface="MiSans" panose="02010600030101010101" charset="-122"/>
                <a:ea typeface="MiSans" panose="02010600030101010101" charset="-122"/>
                <a:cs typeface="MiSans" panose="02010600030101010101" charset="-122"/>
              </a:rPr>
              <a:t>有界</a:t>
            </a:r>
            <a:r>
              <a:rPr lang="en-US" altLang="zh-CN" sz="2000" b="1" dirty="0">
                <a:latin typeface="MiSans" panose="02010600030101010101" charset="-122"/>
                <a:ea typeface="MiSans" panose="02010600030101010101" charset="-122"/>
                <a:cs typeface="MiSans" panose="02010600030101010101" charset="-122"/>
              </a:rPr>
              <a:t> (Bounded)</a:t>
            </a:r>
            <a:r>
              <a:rPr lang="zh-CN" altLang="en-US" sz="2000" dirty="0">
                <a:latin typeface="MiSans" panose="02010600030101010101" charset="-122"/>
                <a:ea typeface="MiSans" panose="02010600030101010101" charset="-122"/>
                <a:cs typeface="MiSans" panose="02010600030101010101" charset="-122"/>
              </a:rPr>
              <a:t>：</a:t>
            </a:r>
            <a:endParaRPr lang="en-US" altLang="zh-CN" sz="2000" dirty="0">
              <a:latin typeface="MiSans" panose="02010600030101010101" charset="-122"/>
              <a:ea typeface="MiSans" panose="02010600030101010101" charset="-122"/>
              <a:cs typeface="MiSans" panose="02010600030101010101" charset="-122"/>
            </a:endParaRPr>
          </a:p>
          <a:p>
            <a:endParaRPr lang="en-US" altLang="zh-CN" sz="2000" dirty="0">
              <a:latin typeface="MiSans" panose="02010600030101010101" charset="-122"/>
              <a:ea typeface="MiSans" panose="02010600030101010101" charset="-122"/>
              <a:cs typeface="MiSans" panose="02010600030101010101" charset="-122"/>
            </a:endParaRPr>
          </a:p>
          <a:p>
            <a:r>
              <a:rPr lang="en-US" altLang="zh-CN" sz="2000" dirty="0">
                <a:latin typeface="MiSans" panose="02010600030101010101" charset="-122"/>
                <a:ea typeface="MiSans" panose="02010600030101010101" charset="-122"/>
                <a:cs typeface="MiSans" panose="02010600030101010101" charset="-122"/>
              </a:rPr>
              <a:t>  Lazy-</a:t>
            </a:r>
            <a:r>
              <a:rPr lang="en-US" altLang="zh-CN" sz="2000" dirty="0" err="1">
                <a:latin typeface="MiSans" panose="02010600030101010101" charset="-122"/>
                <a:ea typeface="MiSans" panose="02010600030101010101" charset="-122"/>
                <a:cs typeface="MiSans" panose="02010600030101010101" charset="-122"/>
              </a:rPr>
              <a:t>CSeq</a:t>
            </a:r>
            <a:r>
              <a:rPr lang="en-US" altLang="zh-CN" sz="2000" dirty="0">
                <a:latin typeface="MiSans" panose="02010600030101010101" charset="-122"/>
                <a:ea typeface="MiSans" panose="02010600030101010101" charset="-122"/>
                <a:cs typeface="MiSans" panose="02010600030101010101" charset="-122"/>
              </a:rPr>
              <a:t> </a:t>
            </a:r>
            <a:r>
              <a:rPr lang="zh-CN" altLang="en-US" sz="2000" dirty="0">
                <a:latin typeface="MiSans" panose="02010600030101010101" charset="-122"/>
                <a:ea typeface="MiSans" panose="02010600030101010101" charset="-122"/>
                <a:cs typeface="MiSans" panose="02010600030101010101" charset="-122"/>
              </a:rPr>
              <a:t>并不（也不能）分析无限的执行路径。它通过用户指定的“界限”来约束搜索的复               杂度。</a:t>
            </a:r>
          </a:p>
          <a:p>
            <a:endParaRPr lang="zh-CN" altLang="en-US" dirty="0"/>
          </a:p>
        </p:txBody>
      </p:sp>
      <p:sp>
        <p:nvSpPr>
          <p:cNvPr id="22" name="Text 3">
            <a:extLst>
              <a:ext uri="{FF2B5EF4-FFF2-40B4-BE49-F238E27FC236}">
                <a16:creationId xmlns:a16="http://schemas.microsoft.com/office/drawing/2014/main" id="{C218EDF4-3145-423A-9120-81F5417919AE}"/>
              </a:ext>
            </a:extLst>
          </p:cNvPr>
          <p:cNvSpPr/>
          <p:nvPr/>
        </p:nvSpPr>
        <p:spPr>
          <a:xfrm>
            <a:off x="1101436" y="3129282"/>
            <a:ext cx="4345716" cy="419208"/>
          </a:xfrm>
          <a:prstGeom prst="rect">
            <a:avLst/>
          </a:prstGeom>
          <a:noFill/>
          <a:ln/>
        </p:spPr>
        <p:txBody>
          <a:bodyPr wrap="square" lIns="0" tIns="0" rIns="0" bIns="0" rtlCol="0" anchor="ctr"/>
          <a:lstStyle/>
          <a:p>
            <a:pPr marL="342900" indent="-342900">
              <a:lnSpc>
                <a:spcPct val="100000"/>
              </a:lnSpc>
              <a:buFont typeface="Wingdings" panose="05000000000000000000" pitchFamily="2" charset="2"/>
              <a:buChar char="Ø"/>
            </a:pPr>
            <a:r>
              <a:rPr lang="en-US" sz="2000" dirty="0">
                <a:solidFill>
                  <a:srgbClr val="262626"/>
                </a:solidFill>
                <a:latin typeface="MiSans" pitchFamily="34" charset="0"/>
                <a:ea typeface="MiSans" pitchFamily="34" charset="-122"/>
                <a:cs typeface="MiSans" pitchFamily="34" charset="-120"/>
              </a:rPr>
              <a:t>界限约束</a:t>
            </a:r>
            <a:endParaRPr lang="en-US" sz="1600" dirty="0"/>
          </a:p>
        </p:txBody>
      </p:sp>
      <p:sp>
        <p:nvSpPr>
          <p:cNvPr id="24" name="文本框 23">
            <a:extLst>
              <a:ext uri="{FF2B5EF4-FFF2-40B4-BE49-F238E27FC236}">
                <a16:creationId xmlns:a16="http://schemas.microsoft.com/office/drawing/2014/main" id="{34575E78-49C9-485C-811F-307BDC8C702A}"/>
              </a:ext>
            </a:extLst>
          </p:cNvPr>
          <p:cNvSpPr txBox="1"/>
          <p:nvPr/>
        </p:nvSpPr>
        <p:spPr>
          <a:xfrm>
            <a:off x="1205345" y="3662785"/>
            <a:ext cx="7933459"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--round&lt;N&gt;</a:t>
            </a:r>
            <a:r>
              <a:rPr lang="zh-CN" altLang="en-US" dirty="0">
                <a:latin typeface="MiSans" panose="02010600030101010101" charset="-122"/>
                <a:ea typeface="MiSans" panose="02010600030101010101" charset="-122"/>
                <a:cs typeface="MiSans" panose="02010600030101010101" charset="-122"/>
              </a:rPr>
              <a:t>：限制线程的上下文切换的总轮数，默认为</a:t>
            </a:r>
            <a:r>
              <a:rPr lang="en-US" altLang="zh-CN" dirty="0">
                <a:latin typeface="MiSans" panose="02010600030101010101" charset="-122"/>
                <a:ea typeface="MiSans" panose="02010600030101010101" charset="-122"/>
                <a:cs typeface="MiSans" panose="02010600030101010101" charset="-122"/>
              </a:rPr>
              <a:t>1</a:t>
            </a:r>
            <a:endParaRPr lang="zh-CN" altLang="en-US" dirty="0">
              <a:latin typeface="MiSans" panose="02010600030101010101" charset="-122"/>
              <a:ea typeface="MiSans" panose="02010600030101010101" charset="-122"/>
              <a:cs typeface="MiSans" panose="02010600030101010101" charset="-122"/>
            </a:endParaRPr>
          </a:p>
        </p:txBody>
      </p:sp>
      <p:sp>
        <p:nvSpPr>
          <p:cNvPr id="25" name="文本框 24">
            <a:extLst>
              <a:ext uri="{FF2B5EF4-FFF2-40B4-BE49-F238E27FC236}">
                <a16:creationId xmlns:a16="http://schemas.microsoft.com/office/drawing/2014/main" id="{C8162120-759E-4D6E-B4C3-11693661349A}"/>
              </a:ext>
            </a:extLst>
          </p:cNvPr>
          <p:cNvSpPr txBox="1"/>
          <p:nvPr/>
        </p:nvSpPr>
        <p:spPr>
          <a:xfrm>
            <a:off x="1205346" y="4233367"/>
            <a:ext cx="7652904"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MiSans" panose="02010600030101010101" charset="-122"/>
                <a:ea typeface="MiSans" panose="02010600030101010101" charset="-122"/>
                <a:cs typeface="MiSans" panose="02010600030101010101" charset="-122"/>
              </a:rPr>
              <a:t>--unwind&lt;N&gt;</a:t>
            </a:r>
            <a:r>
              <a:rPr lang="zh-CN" altLang="en-US" dirty="0">
                <a:latin typeface="MiSans" panose="02010600030101010101" charset="-122"/>
                <a:ea typeface="MiSans" panose="02010600030101010101" charset="-122"/>
                <a:cs typeface="MiSans" panose="02010600030101010101" charset="-122"/>
              </a:rPr>
              <a:t>：限制</a:t>
            </a:r>
            <a:r>
              <a:rPr lang="en-US" altLang="zh-CN" dirty="0">
                <a:latin typeface="MiSans" panose="02010600030101010101" charset="-122"/>
                <a:ea typeface="MiSans" panose="02010600030101010101" charset="-122"/>
                <a:cs typeface="MiSans" panose="02010600030101010101" charset="-122"/>
              </a:rPr>
              <a:t>while</a:t>
            </a:r>
            <a:r>
              <a:rPr lang="zh-CN" altLang="en-US" dirty="0">
                <a:latin typeface="MiSans" panose="02010600030101010101" charset="-122"/>
                <a:ea typeface="MiSans" panose="02010600030101010101" charset="-122"/>
                <a:cs typeface="MiSans" panose="02010600030101010101" charset="-122"/>
              </a:rPr>
              <a:t>循环和</a:t>
            </a:r>
            <a:r>
              <a:rPr lang="en-US" altLang="zh-CN" dirty="0">
                <a:latin typeface="MiSans" panose="02010600030101010101" charset="-122"/>
                <a:ea typeface="MiSans" panose="02010600030101010101" charset="-122"/>
                <a:cs typeface="MiSans" panose="02010600030101010101" charset="-122"/>
              </a:rPr>
              <a:t>for</a:t>
            </a:r>
            <a:r>
              <a:rPr lang="zh-CN" altLang="en-US" dirty="0">
                <a:latin typeface="MiSans" panose="02010600030101010101" charset="-122"/>
                <a:ea typeface="MiSans" panose="02010600030101010101" charset="-122"/>
                <a:cs typeface="MiSans" panose="02010600030101010101" charset="-122"/>
              </a:rPr>
              <a:t>循环的展开次数，默认为</a:t>
            </a:r>
            <a:r>
              <a:rPr lang="en-US" altLang="zh-CN" dirty="0">
                <a:latin typeface="MiSans" panose="02010600030101010101" charset="-122"/>
                <a:ea typeface="MiSans" panose="02010600030101010101" charset="-122"/>
                <a:cs typeface="MiSans" panose="02010600030101010101" charset="-122"/>
              </a:rPr>
              <a:t>1</a:t>
            </a:r>
            <a:endParaRPr lang="zh-CN" altLang="en-US" dirty="0">
              <a:latin typeface="MiSans" panose="02010600030101010101" charset="-122"/>
              <a:ea typeface="MiSans" panose="02010600030101010101" charset="-122"/>
              <a:cs typeface="MiSans" panose="02010600030101010101" charset="-122"/>
            </a:endParaRPr>
          </a:p>
        </p:txBody>
      </p:sp>
      <p:sp>
        <p:nvSpPr>
          <p:cNvPr id="27" name="Shape 2">
            <a:extLst>
              <a:ext uri="{FF2B5EF4-FFF2-40B4-BE49-F238E27FC236}">
                <a16:creationId xmlns:a16="http://schemas.microsoft.com/office/drawing/2014/main" id="{BB7CA605-5354-45B1-AAA4-2AC77B952BD3}"/>
              </a:ext>
            </a:extLst>
          </p:cNvPr>
          <p:cNvSpPr/>
          <p:nvPr/>
        </p:nvSpPr>
        <p:spPr>
          <a:xfrm>
            <a:off x="869351" y="752631"/>
            <a:ext cx="266740" cy="266740"/>
          </a:xfrm>
          <a:prstGeom prst="rect">
            <a:avLst/>
          </a:prstGeom>
          <a:solidFill>
            <a:srgbClr val="000000"/>
          </a:solidFill>
          <a:ln/>
        </p:spPr>
      </p:sp>
    </p:spTree>
    <p:extLst>
      <p:ext uri="{BB962C8B-B14F-4D97-AF65-F5344CB8AC3E}">
        <p14:creationId xmlns:p14="http://schemas.microsoft.com/office/powerpoint/2010/main" val="3486582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2" name="Image 0" descr="https://kimi-img.moonshot.cn/pub/slides/slides_tmpl/image/25-10-13-14:17:29-d3m9iu8s8jdo4os5et40.png"/>
          <p:cNvPicPr>
            <a:picLocks noChangeAspect="1"/>
          </p:cNvPicPr>
          <p:nvPr/>
        </p:nvPicPr>
        <p:blipFill>
          <a:blip r:embed="rId3"/>
          <a:stretch>
            <a:fillRect/>
          </a:stretch>
        </p:blipFill>
        <p:spPr>
          <a:xfrm>
            <a:off x="0" y="349250"/>
            <a:ext cx="12192000" cy="6160135"/>
          </a:xfrm>
          <a:prstGeom prst="rect">
            <a:avLst/>
          </a:prstGeom>
        </p:spPr>
      </p:pic>
      <p:sp>
        <p:nvSpPr>
          <p:cNvPr id="4" name="Shape 0"/>
          <p:cNvSpPr/>
          <p:nvPr/>
        </p:nvSpPr>
        <p:spPr>
          <a:xfrm>
            <a:off x="11175998" y="5950797"/>
            <a:ext cx="296334" cy="296334"/>
          </a:xfrm>
          <a:prstGeom prst="rect">
            <a:avLst/>
          </a:prstGeom>
          <a:solidFill>
            <a:srgbClr val="F2F2F2"/>
          </a:solidFill>
          <a:ln/>
        </p:spPr>
      </p:sp>
      <p:sp>
        <p:nvSpPr>
          <p:cNvPr id="5" name="Text 1"/>
          <p:cNvSpPr/>
          <p:nvPr/>
        </p:nvSpPr>
        <p:spPr>
          <a:xfrm>
            <a:off x="11175998" y="5950797"/>
            <a:ext cx="296334" cy="296334"/>
          </a:xfrm>
          <a:prstGeom prst="rect">
            <a:avLst/>
          </a:prstGeom>
          <a:noFill/>
          <a:ln/>
        </p:spPr>
        <p:txBody>
          <a:bodyPr wrap="square" lIns="45720" tIns="9144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 name="Text 2"/>
          <p:cNvSpPr/>
          <p:nvPr/>
        </p:nvSpPr>
        <p:spPr>
          <a:xfrm>
            <a:off x="150661" y="521970"/>
            <a:ext cx="6798541" cy="578813"/>
          </a:xfrm>
          <a:prstGeom prst="rect">
            <a:avLst/>
          </a:prstGeom>
          <a:noFill/>
          <a:ln/>
        </p:spPr>
        <p:txBody>
          <a:bodyPr wrap="square" lIns="0" tIns="0" rIns="0" bIns="0" rtlCol="0" anchor="t">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实现方法</a:t>
            </a:r>
            <a:r>
              <a:rPr kumimoji="0" lang="en-US" sz="2800" b="1"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(二)：有界模型检测</a:t>
            </a:r>
            <a:endParaRPr kumimoji="0" lang="en-US" sz="12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0" name="文本框 19">
            <a:extLst>
              <a:ext uri="{FF2B5EF4-FFF2-40B4-BE49-F238E27FC236}">
                <a16:creationId xmlns:a16="http://schemas.microsoft.com/office/drawing/2014/main" id="{16FC163B-09D3-447C-95A5-59A711A377B6}"/>
              </a:ext>
            </a:extLst>
          </p:cNvPr>
          <p:cNvSpPr txBox="1"/>
          <p:nvPr/>
        </p:nvSpPr>
        <p:spPr>
          <a:xfrm>
            <a:off x="1192924" y="3508738"/>
            <a:ext cx="9990755" cy="1889043"/>
          </a:xfrm>
          <a:prstGeom prst="rect">
            <a:avLst/>
          </a:prstGeom>
          <a:noFill/>
        </p:spPr>
        <p:txBody>
          <a:bodyPr wrap="square" rtlCol="0">
            <a:spAutoFit/>
          </a:bodyPr>
          <a:lstStyle/>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Eager</a:t>
            </a:r>
            <a:r>
              <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策略：</a:t>
            </a:r>
            <a:endPar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endParaRP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试图模拟细粒度的并发行为，在原始代码的几乎每条语句后都插入切换点。</a:t>
            </a:r>
            <a:endPar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endParaRP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生成的顺序代码极其庞大且复杂，导致后端求解器（如 </a:t>
            </a:r>
            <a:r>
              <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CBMC</a:t>
            </a:r>
            <a:r>
              <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）面临巨大的状态空间爆炸，验证效率低，容易超时 。</a:t>
            </a:r>
          </a:p>
        </p:txBody>
      </p:sp>
      <p:sp>
        <p:nvSpPr>
          <p:cNvPr id="26" name="文本框 25">
            <a:extLst>
              <a:ext uri="{FF2B5EF4-FFF2-40B4-BE49-F238E27FC236}">
                <a16:creationId xmlns:a16="http://schemas.microsoft.com/office/drawing/2014/main" id="{0AE4A44E-FDAA-4F32-8273-25D240AA0920}"/>
              </a:ext>
            </a:extLst>
          </p:cNvPr>
          <p:cNvSpPr txBox="1"/>
          <p:nvPr/>
        </p:nvSpPr>
        <p:spPr>
          <a:xfrm>
            <a:off x="1136091" y="1358260"/>
            <a:ext cx="9876545" cy="2350708"/>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Lazy</a:t>
            </a:r>
            <a:r>
              <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策略：高效的核心</a:t>
            </a:r>
            <a:endPar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endParaRP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它不会在每条</a:t>
            </a:r>
            <a:r>
              <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C</a:t>
            </a:r>
            <a:r>
              <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指令后都插入切换点（进行进程的切换）</a:t>
            </a:r>
            <a:endPar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endParaRP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而是“懒惰”地只在访问共享内存、加锁</a:t>
            </a:r>
            <a:r>
              <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a:t>
            </a:r>
            <a:r>
              <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解锁等关键位置才考虑上下文切换，以此极大（指数级）地削减需要分析的状态空间，提高验证效率。</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endParaRPr>
          </a:p>
        </p:txBody>
      </p:sp>
      <p:sp>
        <p:nvSpPr>
          <p:cNvPr id="27" name="Shape 2">
            <a:extLst>
              <a:ext uri="{FF2B5EF4-FFF2-40B4-BE49-F238E27FC236}">
                <a16:creationId xmlns:a16="http://schemas.microsoft.com/office/drawing/2014/main" id="{BB7CA605-5354-45B1-AAA4-2AC77B952BD3}"/>
              </a:ext>
            </a:extLst>
          </p:cNvPr>
          <p:cNvSpPr/>
          <p:nvPr/>
        </p:nvSpPr>
        <p:spPr>
          <a:xfrm>
            <a:off x="869351" y="752631"/>
            <a:ext cx="266740" cy="266740"/>
          </a:xfrm>
          <a:prstGeom prst="rect">
            <a:avLst/>
          </a:prstGeom>
          <a:solidFill>
            <a:srgbClr val="000000"/>
          </a:solidFill>
          <a:ln/>
        </p:spPr>
      </p:sp>
    </p:spTree>
    <p:extLst>
      <p:ext uri="{BB962C8B-B14F-4D97-AF65-F5344CB8AC3E}">
        <p14:creationId xmlns:p14="http://schemas.microsoft.com/office/powerpoint/2010/main" val="2099116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pic>
        <p:nvPicPr>
          <p:cNvPr id="2" name="Image 0" descr="https://kimi-img.moonshot.cn/pub/slides/slides_tmpl/image/25-10-13-14:17:29-d3m9iu8s8jdo4os5et40.png"/>
          <p:cNvPicPr>
            <a:picLocks noChangeAspect="1"/>
          </p:cNvPicPr>
          <p:nvPr/>
        </p:nvPicPr>
        <p:blipFill>
          <a:blip r:embed="rId3"/>
          <a:stretch>
            <a:fillRect/>
          </a:stretch>
        </p:blipFill>
        <p:spPr>
          <a:xfrm>
            <a:off x="0" y="349250"/>
            <a:ext cx="12192000" cy="6160135"/>
          </a:xfrm>
          <a:prstGeom prst="rect">
            <a:avLst/>
          </a:prstGeom>
        </p:spPr>
      </p:pic>
      <p:sp>
        <p:nvSpPr>
          <p:cNvPr id="4" name="Shape 0"/>
          <p:cNvSpPr/>
          <p:nvPr/>
        </p:nvSpPr>
        <p:spPr>
          <a:xfrm>
            <a:off x="11175998" y="5950797"/>
            <a:ext cx="296334" cy="296334"/>
          </a:xfrm>
          <a:prstGeom prst="rect">
            <a:avLst/>
          </a:prstGeom>
          <a:solidFill>
            <a:srgbClr val="F2F2F2"/>
          </a:solidFill>
          <a:ln/>
        </p:spPr>
      </p:sp>
      <p:sp>
        <p:nvSpPr>
          <p:cNvPr id="5" name="Text 1"/>
          <p:cNvSpPr/>
          <p:nvPr/>
        </p:nvSpPr>
        <p:spPr>
          <a:xfrm>
            <a:off x="11175998" y="5950797"/>
            <a:ext cx="296334" cy="296334"/>
          </a:xfrm>
          <a:prstGeom prst="rect">
            <a:avLst/>
          </a:prstGeom>
          <a:noFill/>
          <a:ln/>
        </p:spPr>
        <p:txBody>
          <a:bodyPr wrap="square" lIns="45720" tIns="9144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 name="Text 2"/>
          <p:cNvSpPr/>
          <p:nvPr/>
        </p:nvSpPr>
        <p:spPr>
          <a:xfrm>
            <a:off x="150661" y="521970"/>
            <a:ext cx="6798541" cy="578813"/>
          </a:xfrm>
          <a:prstGeom prst="rect">
            <a:avLst/>
          </a:prstGeom>
          <a:noFill/>
          <a:ln/>
        </p:spPr>
        <p:txBody>
          <a:bodyPr wrap="square" lIns="0" tIns="0" rIns="0" bIns="0" rtlCol="0" anchor="t">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实现方法</a:t>
            </a:r>
            <a:r>
              <a:rPr kumimoji="0" lang="en-US" sz="2800" b="1" i="0" u="none" strike="noStrike" kern="1200" cap="none" spc="0" normalizeH="0" baseline="0" noProof="0" dirty="0">
                <a:ln>
                  <a:noFill/>
                </a:ln>
                <a:solidFill>
                  <a:srgbClr val="262626"/>
                </a:solidFill>
                <a:effectLst/>
                <a:uLnTx/>
                <a:uFillTx/>
                <a:latin typeface="MiSans" pitchFamily="34" charset="0"/>
                <a:ea typeface="MiSans" pitchFamily="34" charset="-122"/>
                <a:cs typeface="MiSans" pitchFamily="34" charset="-120"/>
              </a:rPr>
              <a:t>(二)：有界模型检测</a:t>
            </a:r>
            <a:endParaRPr kumimoji="0" lang="en-US" sz="12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0" name="文本框 19">
            <a:extLst>
              <a:ext uri="{FF2B5EF4-FFF2-40B4-BE49-F238E27FC236}">
                <a16:creationId xmlns:a16="http://schemas.microsoft.com/office/drawing/2014/main" id="{16FC163B-09D3-447C-95A5-59A711A377B6}"/>
              </a:ext>
            </a:extLst>
          </p:cNvPr>
          <p:cNvSpPr txBox="1"/>
          <p:nvPr/>
        </p:nvSpPr>
        <p:spPr>
          <a:xfrm>
            <a:off x="1136091" y="3654165"/>
            <a:ext cx="9990755" cy="1538883"/>
          </a:xfrm>
          <a:prstGeom prst="rect">
            <a:avLst/>
          </a:prstGeom>
          <a:noFill/>
        </p:spPr>
        <p:txBody>
          <a:bodyPr wrap="square" rtlCol="0">
            <a:spAutoFit/>
          </a:bodyPr>
          <a:lstStyle/>
          <a:p>
            <a:pPr marL="342900" marR="0" lvl="0" indent="-342900" algn="l" defTabSz="914400" rtl="0" eaLnBrk="1" fontAlgn="auto" latinLnBrk="0" hangingPunct="1">
              <a:spcBef>
                <a:spcPts val="0"/>
              </a:spcBef>
              <a:spcAft>
                <a:spcPts val="0"/>
              </a:spcAft>
              <a:buClrTx/>
              <a:buSzTx/>
              <a:buFont typeface="Wingdings" panose="05000000000000000000" pitchFamily="2" charset="2"/>
              <a:buChar char="Ø"/>
              <a:tabLst/>
              <a:defRPr/>
            </a:pPr>
            <a:r>
              <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Eager</a:t>
            </a:r>
            <a:r>
              <a:rPr lang="zh-CN" altLang="en-US" sz="2000" dirty="0">
                <a:solidFill>
                  <a:srgbClr val="000000"/>
                </a:solidFill>
                <a:latin typeface="MiSans" panose="02010600030101010101" charset="-122"/>
                <a:ea typeface="MiSans" panose="02010600030101010101" charset="-122"/>
                <a:cs typeface="MiSans" panose="02010600030101010101" charset="-122"/>
              </a:rPr>
              <a:t>：几乎认为</a:t>
            </a:r>
            <a:r>
              <a:rPr lang="zh-CN" altLang="en-US" sz="2000" dirty="0">
                <a:latin typeface="MiSans" panose="02010600030101010101" charset="-122"/>
                <a:ea typeface="MiSans" panose="02010600030101010101" charset="-122"/>
                <a:cs typeface="MiSans" panose="02010600030101010101" charset="-122"/>
              </a:rPr>
              <a:t>每一行代码后面都可以是调度点</a:t>
            </a:r>
            <a:endParaRPr lang="en-US" altLang="zh-CN" sz="2000" dirty="0">
              <a:latin typeface="MiSans" panose="02010600030101010101" charset="-122"/>
              <a:ea typeface="MiSans" panose="02010600030101010101" charset="-122"/>
              <a:cs typeface="MiSans" panose="02010600030101010101" charset="-122"/>
            </a:endParaRPr>
          </a:p>
          <a:p>
            <a:pPr marR="0" lvl="0" algn="l" defTabSz="914400" rtl="0" eaLnBrk="1" fontAlgn="auto" latinLnBrk="0" hangingPunct="1">
              <a:spcBef>
                <a:spcPts val="0"/>
              </a:spcBef>
              <a:spcAft>
                <a:spcPts val="0"/>
              </a:spcAft>
              <a:buClrTx/>
              <a:buSzTx/>
              <a:tabLst/>
              <a:defRPr/>
            </a:pPr>
            <a:r>
              <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 </a:t>
            </a:r>
            <a:r>
              <a:rPr lang="en-US" altLang="zh-CN" sz="2000" dirty="0">
                <a:solidFill>
                  <a:srgbClr val="000000"/>
                </a:solidFill>
                <a:latin typeface="MiSans" panose="02010600030101010101" charset="-122"/>
                <a:ea typeface="MiSans" panose="02010600030101010101" charset="-122"/>
                <a:cs typeface="MiSans" panose="02010600030101010101" charset="-122"/>
              </a:rPr>
              <a:t>	</a:t>
            </a: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x = 1;</a:t>
            </a:r>
          </a:p>
          <a:p>
            <a:pPr marR="0" lvl="0" algn="l" defTabSz="914400" rtl="0" eaLnBrk="1" fontAlgn="auto" latinLnBrk="0" hangingPunct="1">
              <a:spcBef>
                <a:spcPts val="0"/>
              </a:spcBef>
              <a:spcAft>
                <a:spcPts val="0"/>
              </a:spcAft>
              <a:buClrTx/>
              <a:buSzTx/>
              <a:tabLst/>
              <a:defRPr/>
            </a:pP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	if (</a:t>
            </a:r>
            <a:r>
              <a:rPr lang="zh-CN" altLang="en-US" dirty="0">
                <a:solidFill>
                  <a:srgbClr val="000000"/>
                </a:solidFill>
                <a:latin typeface="Consolas" panose="020B0609020204030204" pitchFamily="49" charset="0"/>
                <a:ea typeface="MiSans" panose="02010600030101010101" charset="-122"/>
                <a:cs typeface="Courier New" panose="02070309020205020404" pitchFamily="49" charset="0"/>
              </a:rPr>
              <a:t>猜一猜要不要切换</a:t>
            </a: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 { </a:t>
            </a:r>
            <a:r>
              <a:rPr lang="zh-CN" altLang="en-US" dirty="0">
                <a:solidFill>
                  <a:srgbClr val="000000"/>
                </a:solidFill>
                <a:latin typeface="Consolas" panose="020B0609020204030204" pitchFamily="49" charset="0"/>
                <a:ea typeface="MiSans" panose="02010600030101010101" charset="-122"/>
                <a:cs typeface="Courier New" panose="02070309020205020404" pitchFamily="49" charset="0"/>
              </a:rPr>
              <a:t>切换线程</a:t>
            </a: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 } // </a:t>
            </a:r>
            <a:r>
              <a:rPr lang="zh-CN" altLang="en-US" dirty="0">
                <a:solidFill>
                  <a:srgbClr val="000000"/>
                </a:solidFill>
                <a:latin typeface="Consolas" panose="020B0609020204030204" pitchFamily="49" charset="0"/>
                <a:ea typeface="MiSans" panose="02010600030101010101" charset="-122"/>
                <a:cs typeface="Courier New" panose="02070309020205020404" pitchFamily="49" charset="0"/>
              </a:rPr>
              <a:t>调度点</a:t>
            </a:r>
          </a:p>
          <a:p>
            <a:pPr marR="0" lvl="0" algn="l" defTabSz="914400" rtl="0" eaLnBrk="1" fontAlgn="auto" latinLnBrk="0" hangingPunct="1">
              <a:spcBef>
                <a:spcPts val="0"/>
              </a:spcBef>
              <a:spcAft>
                <a:spcPts val="0"/>
              </a:spcAft>
              <a:buClrTx/>
              <a:buSzTx/>
              <a:tabLst/>
              <a:defRPr/>
            </a:pP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	y = 1;</a:t>
            </a:r>
          </a:p>
          <a:p>
            <a:pPr marR="0" lvl="0" algn="l" defTabSz="914400" rtl="0" eaLnBrk="1" fontAlgn="auto" latinLnBrk="0" hangingPunct="1">
              <a:spcBef>
                <a:spcPts val="0"/>
              </a:spcBef>
              <a:spcAft>
                <a:spcPts val="0"/>
              </a:spcAft>
              <a:buClrTx/>
              <a:buSzTx/>
              <a:tabLst/>
              <a:defRPr/>
            </a:pP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	if (</a:t>
            </a:r>
            <a:r>
              <a:rPr lang="zh-CN" altLang="en-US" dirty="0">
                <a:solidFill>
                  <a:srgbClr val="000000"/>
                </a:solidFill>
                <a:latin typeface="Consolas" panose="020B0609020204030204" pitchFamily="49" charset="0"/>
                <a:ea typeface="MiSans" panose="02010600030101010101" charset="-122"/>
                <a:cs typeface="Courier New" panose="02070309020205020404" pitchFamily="49" charset="0"/>
              </a:rPr>
              <a:t>猜一猜要不要切换</a:t>
            </a: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 { </a:t>
            </a:r>
            <a:r>
              <a:rPr lang="zh-CN" altLang="en-US" dirty="0">
                <a:solidFill>
                  <a:srgbClr val="000000"/>
                </a:solidFill>
                <a:latin typeface="Consolas" panose="020B0609020204030204" pitchFamily="49" charset="0"/>
                <a:ea typeface="MiSans" panose="02010600030101010101" charset="-122"/>
                <a:cs typeface="Courier New" panose="02070309020205020404" pitchFamily="49" charset="0"/>
              </a:rPr>
              <a:t>切换线程</a:t>
            </a: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 } // </a:t>
            </a:r>
            <a:r>
              <a:rPr lang="zh-CN" altLang="en-US" dirty="0">
                <a:solidFill>
                  <a:srgbClr val="000000"/>
                </a:solidFill>
                <a:latin typeface="Consolas" panose="020B0609020204030204" pitchFamily="49" charset="0"/>
                <a:ea typeface="MiSans" panose="02010600030101010101" charset="-122"/>
                <a:cs typeface="Courier New" panose="02070309020205020404" pitchFamily="49" charset="0"/>
              </a:rPr>
              <a:t>调度点</a:t>
            </a:r>
            <a:endPar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endParaRPr>
          </a:p>
        </p:txBody>
      </p:sp>
      <p:sp>
        <p:nvSpPr>
          <p:cNvPr id="26" name="文本框 25">
            <a:extLst>
              <a:ext uri="{FF2B5EF4-FFF2-40B4-BE49-F238E27FC236}">
                <a16:creationId xmlns:a16="http://schemas.microsoft.com/office/drawing/2014/main" id="{0AE4A44E-FDAA-4F32-8273-25D240AA0920}"/>
              </a:ext>
            </a:extLst>
          </p:cNvPr>
          <p:cNvSpPr txBox="1"/>
          <p:nvPr/>
        </p:nvSpPr>
        <p:spPr>
          <a:xfrm>
            <a:off x="1136091" y="1358260"/>
            <a:ext cx="9876545" cy="2381486"/>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Lazy</a:t>
            </a:r>
            <a:r>
              <a:rPr lang="zh-CN" altLang="en-US" sz="2000" dirty="0">
                <a:solidFill>
                  <a:srgbClr val="000000"/>
                </a:solidFill>
                <a:latin typeface="MiSans" panose="02010600030101010101" charset="-122"/>
                <a:ea typeface="MiSans" panose="02010600030101010101" charset="-122"/>
                <a:cs typeface="MiSans" panose="02010600030101010101" charset="-122"/>
              </a:rPr>
              <a:t>：</a:t>
            </a:r>
            <a:r>
              <a:rPr lang="zh-CN" altLang="en-US" sz="2000" dirty="0">
                <a:latin typeface="MiSans" panose="02010600030101010101" charset="-122"/>
                <a:ea typeface="MiSans" panose="02010600030101010101" charset="-122"/>
                <a:cs typeface="MiSans" panose="02010600030101010101" charset="-122"/>
              </a:rPr>
              <a:t>关键时刻才需要是调度点。</a:t>
            </a:r>
            <a:endPar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endParaRPr>
          </a:p>
          <a:p>
            <a:pPr marR="0" lvl="0" algn="l" defTabSz="914400" rtl="0" eaLnBrk="1" fontAlgn="auto" latinLnBrk="0" hangingPunct="1">
              <a:spcBef>
                <a:spcPts val="0"/>
              </a:spcBef>
              <a:spcAft>
                <a:spcPts val="0"/>
              </a:spcAft>
              <a:buClrTx/>
              <a:buSzTx/>
              <a:tabLst/>
              <a:defRPr/>
            </a:pPr>
            <a:r>
              <a:rPr kumimoji="0" lang="en-US" altLang="zh-CN"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rPr>
              <a:t>	</a:t>
            </a:r>
            <a:r>
              <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int </a:t>
            </a:r>
            <a:r>
              <a:rPr kumimoji="0" lang="en-US" altLang="zh-CN" b="0" i="0" u="none" strike="noStrike" kern="1200" cap="none" spc="0" normalizeH="0" baseline="0" noProof="0" dirty="0" err="1">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i</a:t>
            </a:r>
            <a:r>
              <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 = </a:t>
            </a: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0; // </a:t>
            </a:r>
            <a:r>
              <a:rPr lang="zh-CN" altLang="en-US" dirty="0">
                <a:solidFill>
                  <a:srgbClr val="000000"/>
                </a:solidFill>
                <a:latin typeface="Consolas" panose="020B0609020204030204" pitchFamily="49" charset="0"/>
                <a:ea typeface="MiSans" panose="02010600030101010101" charset="-122"/>
                <a:cs typeface="Courier New" panose="02070309020205020404" pitchFamily="49" charset="0"/>
              </a:rPr>
              <a:t>纯局部计算，</a:t>
            </a: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Lazy </a:t>
            </a:r>
            <a:r>
              <a:rPr lang="zh-CN" altLang="en-US" dirty="0">
                <a:solidFill>
                  <a:srgbClr val="000000"/>
                </a:solidFill>
                <a:latin typeface="Consolas" panose="020B0609020204030204" pitchFamily="49" charset="0"/>
                <a:ea typeface="MiSans" panose="02010600030101010101" charset="-122"/>
                <a:cs typeface="Courier New" panose="02070309020205020404" pitchFamily="49" charset="0"/>
              </a:rPr>
              <a:t>觉得这里不需要切换，不管它</a:t>
            </a:r>
            <a:endPar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endParaRPr>
          </a:p>
          <a:p>
            <a:pPr marR="0" lvl="0" algn="l" defTabSz="914400" rtl="0" eaLnBrk="1" fontAlgn="auto" latinLnBrk="0" hangingPunct="1">
              <a:spcBef>
                <a:spcPts val="0"/>
              </a:spcBef>
              <a:spcAft>
                <a:spcPts val="0"/>
              </a:spcAft>
              <a:buClrTx/>
              <a:buSzTx/>
              <a:tabLst/>
              <a:defRPr/>
            </a:pPr>
            <a:r>
              <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	</a:t>
            </a:r>
            <a:r>
              <a:rPr kumimoji="0" lang="en-US" altLang="zh-CN" b="0" i="0" u="none" strike="noStrike" kern="1200" cap="none" spc="0" normalizeH="0" baseline="0" noProof="0" dirty="0" err="1">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i</a:t>
            </a:r>
            <a:r>
              <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a:t>
            </a:r>
          </a:p>
          <a:p>
            <a:pPr marR="0" lvl="0" algn="l" defTabSz="914400" rtl="0" eaLnBrk="1" fontAlgn="auto" latinLnBrk="0" hangingPunct="1">
              <a:spcBef>
                <a:spcPts val="0"/>
              </a:spcBef>
              <a:spcAft>
                <a:spcPts val="0"/>
              </a:spcAft>
              <a:buClrTx/>
              <a:buSzTx/>
              <a:tabLst/>
              <a:defRPr/>
            </a:pPr>
            <a:endPar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endParaRPr>
          </a:p>
          <a:p>
            <a:pPr marR="0" lvl="0" algn="l" defTabSz="914400" rtl="0" eaLnBrk="1" fontAlgn="auto" latinLnBrk="0" hangingPunct="1">
              <a:spcBef>
                <a:spcPts val="0"/>
              </a:spcBef>
              <a:spcAft>
                <a:spcPts val="0"/>
              </a:spcAft>
              <a:buClrTx/>
              <a:buSzTx/>
              <a:tabLst/>
              <a:defRPr/>
            </a:pPr>
            <a:r>
              <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	lock(&amp;m</a:t>
            </a:r>
            <a:r>
              <a:rPr lang="en-US" altLang="zh-CN" dirty="0">
                <a:solidFill>
                  <a:srgbClr val="000000"/>
                </a:solidFill>
                <a:latin typeface="Consolas" panose="020B0609020204030204" pitchFamily="49" charset="0"/>
                <a:ea typeface="MiSans" panose="02010600030101010101" charset="-122"/>
                <a:cs typeface="Courier New" panose="02070309020205020404" pitchFamily="49" charset="0"/>
              </a:rPr>
              <a:t>); // </a:t>
            </a:r>
            <a:r>
              <a:rPr lang="zh-CN" altLang="en-US" dirty="0">
                <a:solidFill>
                  <a:srgbClr val="000000"/>
                </a:solidFill>
                <a:latin typeface="Consolas" panose="020B0609020204030204" pitchFamily="49" charset="0"/>
                <a:ea typeface="MiSans" panose="02010600030101010101" charset="-122"/>
                <a:cs typeface="Courier New" panose="02070309020205020404" pitchFamily="49" charset="0"/>
              </a:rPr>
              <a:t>到了关键位置（比如加锁、读写全局变量），插入调度点</a:t>
            </a:r>
            <a:endPar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endParaRPr>
          </a:p>
          <a:p>
            <a:pPr marR="0" lvl="0" algn="l" defTabSz="914400" rtl="0" eaLnBrk="1" fontAlgn="auto" latinLnBrk="0" hangingPunct="1">
              <a:spcBef>
                <a:spcPts val="0"/>
              </a:spcBef>
              <a:spcAft>
                <a:spcPts val="0"/>
              </a:spcAft>
              <a:buClrTx/>
              <a:buSzTx/>
              <a:tabLst/>
              <a:defRPr/>
            </a:pPr>
            <a:r>
              <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	if (</a:t>
            </a:r>
            <a:r>
              <a:rPr kumimoji="0" lang="zh-CN" altLang="en-US"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猜一猜要不要切换</a:t>
            </a:r>
            <a:r>
              <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 { </a:t>
            </a:r>
            <a:r>
              <a:rPr kumimoji="0" lang="zh-CN" altLang="en-US"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切换线程</a:t>
            </a:r>
            <a:r>
              <a:rPr kumimoji="0" lang="en-US" altLang="zh-CN"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 } // </a:t>
            </a:r>
            <a:r>
              <a:rPr kumimoji="0" lang="zh-CN" altLang="en-US" b="0" i="0" u="none" strike="noStrike" kern="1200" cap="none" spc="0" normalizeH="0" baseline="0" noProof="0" dirty="0">
                <a:ln>
                  <a:noFill/>
                </a:ln>
                <a:solidFill>
                  <a:srgbClr val="000000"/>
                </a:solidFill>
                <a:effectLst/>
                <a:uLnTx/>
                <a:uFillTx/>
                <a:latin typeface="Consolas" panose="020B0609020204030204" pitchFamily="49" charset="0"/>
                <a:ea typeface="MiSans" panose="02010600030101010101" charset="-122"/>
                <a:cs typeface="Courier New" panose="02070309020205020404" pitchFamily="49" charset="0"/>
              </a:rPr>
              <a:t>调度点</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zh-CN" altLang="en-US" sz="2000" b="0" i="0" u="none" strike="noStrike" kern="1200" cap="none" spc="0" normalizeH="0" baseline="0" noProof="0" dirty="0">
              <a:ln>
                <a:noFill/>
              </a:ln>
              <a:solidFill>
                <a:srgbClr val="000000"/>
              </a:solidFill>
              <a:effectLst/>
              <a:uLnTx/>
              <a:uFillTx/>
              <a:latin typeface="MiSans" panose="02010600030101010101" charset="-122"/>
              <a:ea typeface="MiSans" panose="02010600030101010101" charset="-122"/>
              <a:cs typeface="MiSans" panose="02010600030101010101" charset="-122"/>
            </a:endParaRPr>
          </a:p>
        </p:txBody>
      </p:sp>
      <p:sp>
        <p:nvSpPr>
          <p:cNvPr id="27" name="Shape 2">
            <a:extLst>
              <a:ext uri="{FF2B5EF4-FFF2-40B4-BE49-F238E27FC236}">
                <a16:creationId xmlns:a16="http://schemas.microsoft.com/office/drawing/2014/main" id="{BB7CA605-5354-45B1-AAA4-2AC77B952BD3}"/>
              </a:ext>
            </a:extLst>
          </p:cNvPr>
          <p:cNvSpPr/>
          <p:nvPr/>
        </p:nvSpPr>
        <p:spPr>
          <a:xfrm>
            <a:off x="869351" y="752631"/>
            <a:ext cx="266740" cy="266740"/>
          </a:xfrm>
          <a:prstGeom prst="rect">
            <a:avLst/>
          </a:prstGeom>
          <a:solidFill>
            <a:srgbClr val="000000"/>
          </a:solidFill>
          <a:ln/>
        </p:spPr>
      </p:sp>
    </p:spTree>
    <p:extLst>
      <p:ext uri="{BB962C8B-B14F-4D97-AF65-F5344CB8AC3E}">
        <p14:creationId xmlns:p14="http://schemas.microsoft.com/office/powerpoint/2010/main" val="3615363964"/>
      </p:ext>
    </p:extLst>
  </p:cSld>
  <p:clrMapOvr>
    <a:masterClrMapping/>
  </p:clrMapOvr>
</p:sld>
</file>

<file path=ppt/theme/theme1.xml><?xml version="1.0" encoding="utf-8"?>
<a:theme xmlns:a="http://schemas.openxmlformats.org/drawingml/2006/main" name="Custom Theme">
  <a:themeElements>
    <a:clrScheme name="Custom">
      <a:dk1>
        <a:srgbClr val="000000"/>
      </a:dk1>
      <a:lt1>
        <a:srgbClr val="FFFFFF"/>
      </a:lt1>
      <a:dk2>
        <a:srgbClr val="44546A"/>
      </a:dk2>
      <a:lt2>
        <a:srgbClr val="E7E6E6"/>
      </a:lt2>
      <a:accent1>
        <a:srgbClr val="724231"/>
      </a:accent1>
      <a:accent2>
        <a:srgbClr val="FF9D43"/>
      </a:accent2>
      <a:accent3>
        <a:srgbClr val="50572B"/>
      </a:accent3>
      <a:accent4>
        <a:srgbClr val="5D160E"/>
      </a:accent4>
      <a:accent5>
        <a:srgbClr val="E77529"/>
      </a:accent5>
      <a:accent6>
        <a:srgbClr val="B39E4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870</TotalTime>
  <Words>1704</Words>
  <Application>Microsoft Office PowerPoint</Application>
  <PresentationFormat>宽屏</PresentationFormat>
  <Paragraphs>169</Paragraphs>
  <Slides>24</Slides>
  <Notes>24</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24</vt:i4>
      </vt:variant>
    </vt:vector>
  </HeadingPairs>
  <TitlesOfParts>
    <vt:vector size="33" baseType="lpstr">
      <vt:lpstr>Wingdings</vt:lpstr>
      <vt:lpstr>MiSans</vt:lpstr>
      <vt:lpstr>Consolas</vt:lpstr>
      <vt:lpstr>Arial</vt:lpstr>
      <vt:lpstr>Open Sans</vt:lpstr>
      <vt:lpstr>Calibri</vt:lpstr>
      <vt:lpstr>等线</vt:lpstr>
      <vt:lpstr>Custom Theme</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CSeq 工具搭建与使用汇报</dc:title>
  <dc:subject>CSeq 工具搭建与使用汇报</dc:subject>
  <dc:creator>Kimi</dc:creator>
  <cp:lastModifiedBy>国栋 强</cp:lastModifiedBy>
  <cp:revision>50</cp:revision>
  <dcterms:created xsi:type="dcterms:W3CDTF">2025-11-08T01:48:53Z</dcterms:created>
  <dcterms:modified xsi:type="dcterms:W3CDTF">2025-11-20T13:16:03Z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{"Label":"CSeq 工具搭建与使用汇报","ContentProducer":"001191110108MACG2KBH8F10000","ProduceID":"d47a1t0i2d82u21tp530","ReservedCode1":"","ContentPropagator":"001191110108MACG2KBH8F20000","PropagateID":"d47a1t0i2d82u21tp530","ReservedCode2":""}</vt:lpwstr>
  </property>
</Properties>
</file>